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864" r:id="rId4"/>
  </p:sldMasterIdLst>
  <p:sldIdLst>
    <p:sldId id="256" r:id="rId5"/>
    <p:sldId id="259" r:id="rId6"/>
    <p:sldId id="262" r:id="rId7"/>
    <p:sldId id="263" r:id="rId8"/>
    <p:sldId id="264" r:id="rId9"/>
    <p:sldId id="265" r:id="rId10"/>
    <p:sldId id="276" r:id="rId11"/>
    <p:sldId id="277" r:id="rId12"/>
    <p:sldId id="266" r:id="rId13"/>
    <p:sldId id="267" r:id="rId14"/>
    <p:sldId id="268" r:id="rId15"/>
    <p:sldId id="269" r:id="rId16"/>
    <p:sldId id="270" r:id="rId17"/>
    <p:sldId id="271" r:id="rId18"/>
    <p:sldId id="272" r:id="rId19"/>
    <p:sldId id="273" r:id="rId20"/>
    <p:sldId id="274" r:id="rId21"/>
    <p:sldId id="275" r:id="rId22"/>
    <p:sldId id="260" r:id="rId23"/>
    <p:sldId id="261" r:id="rId24"/>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93" autoAdjust="0"/>
    <p:restoredTop sz="94612" autoAdjust="0"/>
  </p:normalViewPr>
  <p:slideViewPr>
    <p:cSldViewPr snapToGrid="0">
      <p:cViewPr varScale="1">
        <p:scale>
          <a:sx n="93" d="100"/>
          <a:sy n="93" d="100"/>
        </p:scale>
        <p:origin x="102" y="4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filled"/>
        <c:varyColors val="0"/>
        <c:dLbls>
          <c:showLegendKey val="0"/>
          <c:showVal val="0"/>
          <c:showCatName val="0"/>
          <c:showSerName val="0"/>
          <c:showPercent val="0"/>
          <c:showBubbleSize val="0"/>
        </c:dLbls>
        <c:axId val="776041392"/>
        <c:axId val="776042376"/>
      </c:radarChart>
      <c:catAx>
        <c:axId val="776041392"/>
        <c:scaling>
          <c:orientation val="minMax"/>
        </c:scaling>
        <c:delete val="1"/>
        <c:axPos val="b"/>
        <c:majorGridlines>
          <c:spPr>
            <a:ln w="9525" cap="flat" cmpd="sng" algn="ctr">
              <a:solidFill>
                <a:schemeClr val="lt1">
                  <a:alpha val="20000"/>
                </a:schemeClr>
              </a:solidFill>
              <a:round/>
            </a:ln>
            <a:effectLst/>
          </c:spPr>
        </c:majorGridlines>
        <c:numFmt formatCode="General" sourceLinked="1"/>
        <c:majorTickMark val="none"/>
        <c:minorTickMark val="none"/>
        <c:tickLblPos val="nextTo"/>
        <c:crossAx val="776042376"/>
        <c:crosses val="autoZero"/>
        <c:auto val="1"/>
        <c:lblAlgn val="ctr"/>
        <c:lblOffset val="100"/>
        <c:noMultiLvlLbl val="0"/>
      </c:catAx>
      <c:valAx>
        <c:axId val="776042376"/>
        <c:scaling>
          <c:orientation val="minMax"/>
        </c:scaling>
        <c:delete val="1"/>
        <c:axPos val="l"/>
        <c:numFmt formatCode="General" sourceLinked="1"/>
        <c:majorTickMark val="none"/>
        <c:minorTickMark val="none"/>
        <c:tickLblPos val="nextTo"/>
        <c:crossAx val="77604139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dk1">
        <a:lumMod val="75000"/>
        <a:lumOff val="25000"/>
      </a:schemeClr>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20">
  <cs:axisTitle>
    <cs:lnRef idx="0"/>
    <cs:fillRef idx="0"/>
    <cs:effectRef idx="0"/>
    <cs:fontRef idx="minor">
      <a:schemeClr val="lt1">
        <a:lumMod val="75000"/>
      </a:schemeClr>
    </cs:fontRef>
    <cs:defRPr sz="1197" b="1" kern="1200"/>
  </cs:axisTitle>
  <cs:categoryAxis>
    <cs:lnRef idx="0"/>
    <cs:fillRef idx="0"/>
    <cs:effectRef idx="0"/>
    <cs:fontRef idx="minor">
      <a:schemeClr val="lt1">
        <a:lumMod val="75000"/>
      </a:schemeClr>
    </cs:fontRef>
    <cs:defRPr sz="1197" kern="1200"/>
  </cs:categoryAxis>
  <cs:chartArea>
    <cs:lnRef idx="0"/>
    <cs:fillRef idx="0"/>
    <cs:effectRef idx="0"/>
    <cs:fontRef idx="minor">
      <a:schemeClr val="dk1"/>
    </cs:fontRef>
    <cs:spPr>
      <a:solidFill>
        <a:schemeClr val="dk1">
          <a:lumMod val="75000"/>
          <a:lumOff val="25000"/>
        </a:schemeClr>
      </a:solidFill>
      <a:ln w="9525" cap="flat" cmpd="sng" algn="ctr">
        <a:solidFill>
          <a:schemeClr val="dk1">
            <a:lumMod val="15000"/>
            <a:lumOff val="85000"/>
          </a:schemeClr>
        </a:solidFill>
        <a:round/>
      </a:ln>
    </cs:spPr>
    <cs:defRPr sz="1197" kern="1200"/>
  </cs:chartArea>
  <cs:dataLabel>
    <cs:lnRef idx="0"/>
    <cs:fillRef idx="0"/>
    <cs:effectRef idx="0"/>
    <cs:fontRef idx="minor">
      <a:schemeClr val="lt1">
        <a:lumMod val="75000"/>
      </a:schemeClr>
    </cs:fontRef>
    <cs:defRPr sz="1197" kern="1200"/>
  </cs:dataLabel>
  <cs:dataLabelCallout>
    <cs:lnRef idx="0"/>
    <cs:fillRef idx="0"/>
    <cs:effectRef idx="0"/>
    <cs:fontRef idx="minor">
      <a:schemeClr val="lt1">
        <a:lumMod val="75000"/>
      </a:schemeClr>
    </cs:fontRef>
    <cs:spPr>
      <a:solidFill>
        <a:schemeClr val="dk1">
          <a:lumMod val="75000"/>
          <a:lumOff val="25000"/>
        </a:schemeClr>
      </a:solidFill>
      <a:ln>
        <a:solidFill>
          <a:schemeClr val="lt1">
            <a:lumMod val="75000"/>
          </a:schemeClr>
        </a:solidFill>
      </a:ln>
      <a:effectLst>
        <a:glow rad="63500">
          <a:schemeClr val="lt1">
            <a:lumMod val="75000"/>
            <a:alpha val="15000"/>
          </a:schemeClr>
        </a:glow>
      </a:effectLst>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styleClr val="auto"/>
    </cs:effectRef>
    <cs:fontRef idx="minor">
      <a:schemeClr val="dk1"/>
    </cs:fontRef>
    <cs:spPr>
      <a:solidFill>
        <a:schemeClr val="phClr">
          <a:alpha val="69804"/>
        </a:schemeClr>
      </a:solidFill>
      <a:ln w="9525" cap="flat" cmpd="sng" algn="ctr">
        <a:solidFill>
          <a:schemeClr val="phClr">
            <a:alpha val="69804"/>
          </a:schemeClr>
        </a:solidFill>
        <a:miter lim="800000"/>
      </a:ln>
      <a:effectLst>
        <a:glow rad="76200">
          <a:schemeClr val="phClr">
            <a:satMod val="175000"/>
            <a:alpha val="34000"/>
          </a:schemeClr>
        </a:glow>
      </a:effectLst>
    </cs:spPr>
  </cs:dataPoint>
  <cs:dataPoint3D>
    <cs:lnRef idx="0">
      <cs:styleClr val="auto"/>
    </cs:lnRef>
    <cs:fillRef idx="0">
      <cs:styleClr val="auto"/>
    </cs:fillRef>
    <cs:effectRef idx="0">
      <cs:styleClr val="auto"/>
    </cs:effectRef>
    <cs:fontRef idx="minor">
      <a:schemeClr val="dk1"/>
    </cs:fontRef>
    <cs:spPr>
      <a:solidFill>
        <a:schemeClr val="phClr">
          <a:alpha val="69804"/>
        </a:schemeClr>
      </a:solidFill>
      <a:ln w="9525" cap="flat" cmpd="sng" algn="ctr">
        <a:solidFill>
          <a:schemeClr val="phClr">
            <a:alpha val="69804"/>
          </a:schemeClr>
        </a:solidFill>
        <a:miter lim="800000"/>
      </a:ln>
      <a:effectLst>
        <a:glow rad="76200">
          <a:schemeClr val="phClr">
            <a:satMod val="175000"/>
            <a:alpha val="34000"/>
          </a:schemeClr>
        </a:glow>
      </a:effectLst>
    </cs:spPr>
  </cs:dataPoint3D>
  <cs:dataPointLine>
    <cs:lnRef idx="0">
      <cs:styleClr val="auto"/>
    </cs:lnRef>
    <cs:fillRef idx="0">
      <cs:styleClr val="auto"/>
    </cs:fillRef>
    <cs:effectRef idx="0">
      <cs:styleClr val="auto"/>
    </cs:effectRef>
    <cs:fontRef idx="minor">
      <a:schemeClr val="dk1"/>
    </cs:fontRef>
    <cs:spPr>
      <a:ln w="28575" cap="rnd">
        <a:solidFill>
          <a:schemeClr val="phClr"/>
        </a:solidFill>
      </a:ln>
      <a:effectLst>
        <a:glow rad="76200">
          <a:schemeClr val="phClr">
            <a:satMod val="175000"/>
            <a:alpha val="34000"/>
          </a:schemeClr>
        </a:glow>
      </a:effectLst>
    </cs:spPr>
  </cs:dataPointLine>
  <cs:dataPointMarker>
    <cs:lnRef idx="0">
      <cs:styleClr val="auto"/>
    </cs:lnRef>
    <cs:fillRef idx="0">
      <cs:styleClr val="auto"/>
    </cs:fillRef>
    <cs:effectRef idx="0">
      <cs:styleClr val="auto"/>
    </cs:effectRef>
    <cs:fontRef idx="minor">
      <a:schemeClr val="dk1"/>
    </cs:fontRef>
    <cs:spPr>
      <a:solidFill>
        <a:schemeClr val="phClr">
          <a:lumMod val="60000"/>
          <a:lumOff val="40000"/>
        </a:schemeClr>
      </a:solidFill>
      <a:effectLst>
        <a:glow rad="63500">
          <a:schemeClr val="phClr">
            <a:satMod val="175000"/>
            <a:alpha val="25000"/>
          </a:schemeClr>
        </a:glow>
      </a:effectLst>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1197"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lt1">
            <a:alpha val="20000"/>
          </a:schemeClr>
        </a:solidFill>
        <a:round/>
      </a:ln>
    </cs:spPr>
  </cs:gridlineMajor>
  <cs:gridlineMinor>
    <cs:lnRef idx="0"/>
    <cs:fillRef idx="0"/>
    <cs:effectRef idx="0"/>
    <cs:fontRef idx="minor">
      <a:schemeClr val="dk1"/>
    </cs:fontRef>
    <cs:spPr>
      <a:ln w="9525" cap="flat" cmpd="sng" algn="ctr">
        <a:solidFill>
          <a:schemeClr val="lt1">
            <a:alpha val="20000"/>
          </a:schemeClr>
        </a:solidFill>
        <a:round/>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lt1">
        <a:lumMod val="75000"/>
      </a:schemeClr>
    </cs:fontRef>
    <cs:defRPr sz="1197"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a:lumMod val="85000"/>
      </a:schemeClr>
    </cs:fontRef>
    <cs:defRPr sz="1862" b="0" kern="1200" cap="none" spc="50" baseline="0"/>
  </cs:title>
  <cs:trendline>
    <cs:lnRef idx="0">
      <cs:styleClr val="auto"/>
    </cs:lnRef>
    <cs:fillRef idx="0"/>
    <cs:effectRef idx="0"/>
    <cs:fontRef idx="minor">
      <a:schemeClr val="dk1"/>
    </cs:fontRef>
    <cs:spPr>
      <a:ln w="9525" cap="rnd">
        <a:solidFill>
          <a:schemeClr val="phClr">
            <a:alpha val="50000"/>
          </a:schemeClr>
        </a:solidFill>
      </a:ln>
    </cs:spPr>
  </cs:trendline>
  <cs:trendlineLabel>
    <cs:lnRef idx="0"/>
    <cs:fillRef idx="0"/>
    <cs:effectRef idx="0"/>
    <cs:fontRef idx="minor">
      <a:schemeClr val="lt1">
        <a:lumMod val="75000"/>
      </a:schemeClr>
    </cs:fontRef>
    <cs:defRPr sz="1197"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F0FB2EE-4143-43D1-817A-9730FE873531}" type="doc">
      <dgm:prSet loTypeId="urn:microsoft.com/office/officeart/2005/8/layout/process5" loCatId="process" qsTypeId="urn:microsoft.com/office/officeart/2005/8/quickstyle/simple5" qsCatId="simple" csTypeId="urn:microsoft.com/office/officeart/2005/8/colors/colorful2" csCatId="colorful" phldr="1"/>
      <dgm:spPr/>
      <dgm:t>
        <a:bodyPr/>
        <a:lstStyle/>
        <a:p>
          <a:endParaRPr lang="en-US"/>
        </a:p>
      </dgm:t>
    </dgm:pt>
    <dgm:pt modelId="{9252A2D7-ECD4-458F-B2BB-B6333EF341C4}">
      <dgm:prSet phldrT="[Text]" custT="1"/>
      <dgm:spPr>
        <a:solidFill>
          <a:schemeClr val="tx1">
            <a:lumMod val="90000"/>
            <a:lumOff val="10000"/>
          </a:schemeClr>
        </a:solidFill>
      </dgm:spPr>
      <dgm:t>
        <a:bodyPr/>
        <a:lstStyle/>
        <a:p>
          <a:r>
            <a:rPr lang="en-US" sz="1800" dirty="0" smtClean="0">
              <a:solidFill>
                <a:schemeClr val="bg1"/>
              </a:solidFill>
            </a:rPr>
            <a:t>FURTHER DEFINE PRIORITIES AND IMMEDIATE NEEDS</a:t>
          </a:r>
          <a:endParaRPr lang="en-US" sz="1800" dirty="0">
            <a:solidFill>
              <a:schemeClr val="bg1"/>
            </a:solidFill>
          </a:endParaRPr>
        </a:p>
      </dgm:t>
    </dgm:pt>
    <dgm:pt modelId="{311917B2-9CA5-4AEA-A561-283F36BA9267}" type="parTrans" cxnId="{0A72A02A-BAE1-48AC-B158-111E2F363615}">
      <dgm:prSet/>
      <dgm:spPr/>
      <dgm:t>
        <a:bodyPr/>
        <a:lstStyle/>
        <a:p>
          <a:endParaRPr lang="en-US">
            <a:solidFill>
              <a:schemeClr val="tx1"/>
            </a:solidFill>
          </a:endParaRPr>
        </a:p>
      </dgm:t>
    </dgm:pt>
    <dgm:pt modelId="{61B195D9-EB3C-4802-A6AB-664066A6DE01}" type="sibTrans" cxnId="{0A72A02A-BAE1-48AC-B158-111E2F363615}">
      <dgm:prSet/>
      <dgm:spPr>
        <a:solidFill>
          <a:schemeClr val="tx1">
            <a:lumMod val="75000"/>
            <a:lumOff val="25000"/>
          </a:schemeClr>
        </a:solidFill>
      </dgm:spPr>
      <dgm:t>
        <a:bodyPr/>
        <a:lstStyle/>
        <a:p>
          <a:endParaRPr lang="en-US">
            <a:solidFill>
              <a:schemeClr val="tx1"/>
            </a:solidFill>
          </a:endParaRPr>
        </a:p>
      </dgm:t>
    </dgm:pt>
    <dgm:pt modelId="{E577C89B-FE67-4FD5-B67B-A9D2B5CF35FB}">
      <dgm:prSet phldrT="[Text]" custT="1"/>
      <dgm:spPr>
        <a:solidFill>
          <a:schemeClr val="tx1">
            <a:lumMod val="90000"/>
            <a:lumOff val="10000"/>
          </a:schemeClr>
        </a:solidFill>
      </dgm:spPr>
      <dgm:t>
        <a:bodyPr/>
        <a:lstStyle/>
        <a:p>
          <a:r>
            <a:rPr lang="en-US" sz="1800" dirty="0" smtClean="0">
              <a:solidFill>
                <a:schemeClr val="bg1"/>
              </a:solidFill>
            </a:rPr>
            <a:t>DEVELOP PROBABLE COST ESTIMATES</a:t>
          </a:r>
          <a:endParaRPr lang="en-US" sz="1800" dirty="0">
            <a:solidFill>
              <a:schemeClr val="bg1"/>
            </a:solidFill>
          </a:endParaRPr>
        </a:p>
      </dgm:t>
    </dgm:pt>
    <dgm:pt modelId="{C1215F53-183B-4576-9940-C093E9334C1D}" type="parTrans" cxnId="{1EF02D92-F5CE-4D6F-8A0D-BEE4E9168B61}">
      <dgm:prSet/>
      <dgm:spPr/>
      <dgm:t>
        <a:bodyPr/>
        <a:lstStyle/>
        <a:p>
          <a:endParaRPr lang="en-US">
            <a:solidFill>
              <a:schemeClr val="tx1"/>
            </a:solidFill>
          </a:endParaRPr>
        </a:p>
      </dgm:t>
    </dgm:pt>
    <dgm:pt modelId="{895F126D-CBF0-4835-ACDB-7CA05B5379BC}" type="sibTrans" cxnId="{1EF02D92-F5CE-4D6F-8A0D-BEE4E9168B61}">
      <dgm:prSet/>
      <dgm:spPr>
        <a:solidFill>
          <a:schemeClr val="tx1">
            <a:lumMod val="75000"/>
            <a:lumOff val="25000"/>
          </a:schemeClr>
        </a:solidFill>
      </dgm:spPr>
      <dgm:t>
        <a:bodyPr/>
        <a:lstStyle/>
        <a:p>
          <a:endParaRPr lang="en-US">
            <a:solidFill>
              <a:schemeClr val="tx1"/>
            </a:solidFill>
          </a:endParaRPr>
        </a:p>
      </dgm:t>
    </dgm:pt>
    <dgm:pt modelId="{7DB892B2-0E0D-420C-B451-7722D28313F7}">
      <dgm:prSet phldrT="[Text]" custT="1"/>
      <dgm:spPr>
        <a:solidFill>
          <a:schemeClr val="tx1">
            <a:lumMod val="90000"/>
            <a:lumOff val="10000"/>
          </a:schemeClr>
        </a:solidFill>
      </dgm:spPr>
      <dgm:t>
        <a:bodyPr/>
        <a:lstStyle/>
        <a:p>
          <a:r>
            <a:rPr lang="en-US" sz="1800" dirty="0" smtClean="0">
              <a:solidFill>
                <a:schemeClr val="bg1"/>
              </a:solidFill>
            </a:rPr>
            <a:t>DETERMINE SPATIAL UTILIZATION OF BUILDINGS</a:t>
          </a:r>
          <a:endParaRPr lang="en-US" sz="1800" dirty="0">
            <a:solidFill>
              <a:schemeClr val="bg1"/>
            </a:solidFill>
          </a:endParaRPr>
        </a:p>
      </dgm:t>
    </dgm:pt>
    <dgm:pt modelId="{5BF1F0BD-2C92-4CA1-93CD-3EA2E09F4EE2}" type="sibTrans" cxnId="{9C8D409F-E410-4D31-9461-8DF8B8961623}">
      <dgm:prSet/>
      <dgm:spPr/>
      <dgm:t>
        <a:bodyPr/>
        <a:lstStyle/>
        <a:p>
          <a:endParaRPr lang="en-US">
            <a:solidFill>
              <a:schemeClr val="tx1"/>
            </a:solidFill>
          </a:endParaRPr>
        </a:p>
      </dgm:t>
    </dgm:pt>
    <dgm:pt modelId="{76A5E238-62E3-48E2-B973-3966EC01419B}" type="parTrans" cxnId="{9C8D409F-E410-4D31-9461-8DF8B8961623}">
      <dgm:prSet/>
      <dgm:spPr/>
      <dgm:t>
        <a:bodyPr/>
        <a:lstStyle/>
        <a:p>
          <a:endParaRPr lang="en-US">
            <a:solidFill>
              <a:schemeClr val="tx1"/>
            </a:solidFill>
          </a:endParaRPr>
        </a:p>
      </dgm:t>
    </dgm:pt>
    <dgm:pt modelId="{F0B50A47-2AEB-4115-9397-66FD209DE285}">
      <dgm:prSet custT="1"/>
      <dgm:spPr/>
      <dgm:t>
        <a:bodyPr/>
        <a:lstStyle/>
        <a:p>
          <a:r>
            <a:rPr lang="en-US" sz="1800" dirty="0" smtClean="0">
              <a:solidFill>
                <a:schemeClr val="accent5">
                  <a:lumMod val="50000"/>
                </a:schemeClr>
              </a:solidFill>
            </a:rPr>
            <a:t>DETERMINE IF FACILITY IS WORTH MAINTAINING</a:t>
          </a:r>
          <a:endParaRPr lang="en-US" sz="1800" dirty="0">
            <a:solidFill>
              <a:schemeClr val="accent5">
                <a:lumMod val="50000"/>
              </a:schemeClr>
            </a:solidFill>
          </a:endParaRPr>
        </a:p>
      </dgm:t>
    </dgm:pt>
    <dgm:pt modelId="{F7BCCF8B-7428-452A-A8F2-193AF9EEF72C}" type="parTrans" cxnId="{A78DD0E6-4A5E-4D07-B6F7-BEA9EC73BE00}">
      <dgm:prSet/>
      <dgm:spPr/>
      <dgm:t>
        <a:bodyPr/>
        <a:lstStyle/>
        <a:p>
          <a:endParaRPr lang="en-US"/>
        </a:p>
      </dgm:t>
    </dgm:pt>
    <dgm:pt modelId="{89AB7E95-127A-4829-9A4A-0B71A64DDFD5}" type="sibTrans" cxnId="{A78DD0E6-4A5E-4D07-B6F7-BEA9EC73BE00}">
      <dgm:prSet/>
      <dgm:spPr>
        <a:solidFill>
          <a:schemeClr val="tx1">
            <a:lumMod val="75000"/>
            <a:lumOff val="25000"/>
          </a:schemeClr>
        </a:solidFill>
      </dgm:spPr>
      <dgm:t>
        <a:bodyPr/>
        <a:lstStyle/>
        <a:p>
          <a:endParaRPr lang="en-US">
            <a:solidFill>
              <a:schemeClr val="tx1"/>
            </a:solidFill>
          </a:endParaRPr>
        </a:p>
      </dgm:t>
    </dgm:pt>
    <dgm:pt modelId="{171948C5-7EBC-4302-8F74-2709C7A08A3A}" type="pres">
      <dgm:prSet presAssocID="{1F0FB2EE-4143-43D1-817A-9730FE873531}" presName="diagram" presStyleCnt="0">
        <dgm:presLayoutVars>
          <dgm:dir/>
          <dgm:resizeHandles val="exact"/>
        </dgm:presLayoutVars>
      </dgm:prSet>
      <dgm:spPr/>
      <dgm:t>
        <a:bodyPr/>
        <a:lstStyle/>
        <a:p>
          <a:endParaRPr lang="en-US"/>
        </a:p>
      </dgm:t>
    </dgm:pt>
    <dgm:pt modelId="{9E0E4855-3257-4183-8EB2-7B77564E77EE}" type="pres">
      <dgm:prSet presAssocID="{9252A2D7-ECD4-458F-B2BB-B6333EF341C4}" presName="node" presStyleLbl="node1" presStyleIdx="0" presStyleCnt="4">
        <dgm:presLayoutVars>
          <dgm:bulletEnabled val="1"/>
        </dgm:presLayoutVars>
      </dgm:prSet>
      <dgm:spPr/>
      <dgm:t>
        <a:bodyPr/>
        <a:lstStyle/>
        <a:p>
          <a:endParaRPr lang="en-US"/>
        </a:p>
      </dgm:t>
    </dgm:pt>
    <dgm:pt modelId="{F629503D-8D0F-419A-8750-C1E751D4EB29}" type="pres">
      <dgm:prSet presAssocID="{61B195D9-EB3C-4802-A6AB-664066A6DE01}" presName="sibTrans" presStyleLbl="sibTrans2D1" presStyleIdx="0" presStyleCnt="3"/>
      <dgm:spPr/>
      <dgm:t>
        <a:bodyPr/>
        <a:lstStyle/>
        <a:p>
          <a:endParaRPr lang="en-US"/>
        </a:p>
      </dgm:t>
    </dgm:pt>
    <dgm:pt modelId="{17199FDD-434A-4C8C-B297-4C1EAFC548B5}" type="pres">
      <dgm:prSet presAssocID="{61B195D9-EB3C-4802-A6AB-664066A6DE01}" presName="connectorText" presStyleLbl="sibTrans2D1" presStyleIdx="0" presStyleCnt="3"/>
      <dgm:spPr/>
      <dgm:t>
        <a:bodyPr/>
        <a:lstStyle/>
        <a:p>
          <a:endParaRPr lang="en-US"/>
        </a:p>
      </dgm:t>
    </dgm:pt>
    <dgm:pt modelId="{6A8FB84C-131B-49EA-A2A7-FF9FA7C57301}" type="pres">
      <dgm:prSet presAssocID="{E577C89B-FE67-4FD5-B67B-A9D2B5CF35FB}" presName="node" presStyleLbl="node1" presStyleIdx="1" presStyleCnt="4">
        <dgm:presLayoutVars>
          <dgm:bulletEnabled val="1"/>
        </dgm:presLayoutVars>
      </dgm:prSet>
      <dgm:spPr/>
      <dgm:t>
        <a:bodyPr/>
        <a:lstStyle/>
        <a:p>
          <a:endParaRPr lang="en-US"/>
        </a:p>
      </dgm:t>
    </dgm:pt>
    <dgm:pt modelId="{219AAD1F-AC34-4363-BDBD-9026BFCC1008}" type="pres">
      <dgm:prSet presAssocID="{895F126D-CBF0-4835-ACDB-7CA05B5379BC}" presName="sibTrans" presStyleLbl="sibTrans2D1" presStyleIdx="1" presStyleCnt="3"/>
      <dgm:spPr/>
      <dgm:t>
        <a:bodyPr/>
        <a:lstStyle/>
        <a:p>
          <a:endParaRPr lang="en-US"/>
        </a:p>
      </dgm:t>
    </dgm:pt>
    <dgm:pt modelId="{59EC4E3D-3A86-45CE-AC79-04D98D6D88D9}" type="pres">
      <dgm:prSet presAssocID="{895F126D-CBF0-4835-ACDB-7CA05B5379BC}" presName="connectorText" presStyleLbl="sibTrans2D1" presStyleIdx="1" presStyleCnt="3"/>
      <dgm:spPr/>
      <dgm:t>
        <a:bodyPr/>
        <a:lstStyle/>
        <a:p>
          <a:endParaRPr lang="en-US"/>
        </a:p>
      </dgm:t>
    </dgm:pt>
    <dgm:pt modelId="{A26C3086-3637-4069-9B94-43E2213B994E}" type="pres">
      <dgm:prSet presAssocID="{7DB892B2-0E0D-420C-B451-7722D28313F7}" presName="node" presStyleLbl="node1" presStyleIdx="2" presStyleCnt="4">
        <dgm:presLayoutVars>
          <dgm:bulletEnabled val="1"/>
        </dgm:presLayoutVars>
      </dgm:prSet>
      <dgm:spPr/>
      <dgm:t>
        <a:bodyPr/>
        <a:lstStyle/>
        <a:p>
          <a:endParaRPr lang="en-US"/>
        </a:p>
      </dgm:t>
    </dgm:pt>
    <dgm:pt modelId="{A689B7DF-01E7-4B03-91FA-2E6FBE6DD632}" type="pres">
      <dgm:prSet presAssocID="{5BF1F0BD-2C92-4CA1-93CD-3EA2E09F4EE2}" presName="sibTrans" presStyleLbl="sibTrans2D1" presStyleIdx="2" presStyleCnt="3"/>
      <dgm:spPr/>
      <dgm:t>
        <a:bodyPr/>
        <a:lstStyle/>
        <a:p>
          <a:endParaRPr lang="en-US"/>
        </a:p>
      </dgm:t>
    </dgm:pt>
    <dgm:pt modelId="{E5EAD11D-1611-4DA1-97EA-C2331D540363}" type="pres">
      <dgm:prSet presAssocID="{5BF1F0BD-2C92-4CA1-93CD-3EA2E09F4EE2}" presName="connectorText" presStyleLbl="sibTrans2D1" presStyleIdx="2" presStyleCnt="3"/>
      <dgm:spPr/>
      <dgm:t>
        <a:bodyPr/>
        <a:lstStyle/>
        <a:p>
          <a:endParaRPr lang="en-US"/>
        </a:p>
      </dgm:t>
    </dgm:pt>
    <dgm:pt modelId="{538CEC14-CA7F-4F3E-B0DB-228F4413EFB7}" type="pres">
      <dgm:prSet presAssocID="{F0B50A47-2AEB-4115-9397-66FD209DE285}" presName="node" presStyleLbl="node1" presStyleIdx="3" presStyleCnt="4">
        <dgm:presLayoutVars>
          <dgm:bulletEnabled val="1"/>
        </dgm:presLayoutVars>
      </dgm:prSet>
      <dgm:spPr/>
      <dgm:t>
        <a:bodyPr/>
        <a:lstStyle/>
        <a:p>
          <a:endParaRPr lang="en-US"/>
        </a:p>
      </dgm:t>
    </dgm:pt>
  </dgm:ptLst>
  <dgm:cxnLst>
    <dgm:cxn modelId="{2F9117E5-ECA8-4A25-868A-62BBD3D77ADE}" type="presOf" srcId="{895F126D-CBF0-4835-ACDB-7CA05B5379BC}" destId="{219AAD1F-AC34-4363-BDBD-9026BFCC1008}" srcOrd="0" destOrd="0" presId="urn:microsoft.com/office/officeart/2005/8/layout/process5"/>
    <dgm:cxn modelId="{8438515B-E96B-4089-84F0-C7C82C25A539}" type="presOf" srcId="{61B195D9-EB3C-4802-A6AB-664066A6DE01}" destId="{F629503D-8D0F-419A-8750-C1E751D4EB29}" srcOrd="0" destOrd="0" presId="urn:microsoft.com/office/officeart/2005/8/layout/process5"/>
    <dgm:cxn modelId="{1EF02D92-F5CE-4D6F-8A0D-BEE4E9168B61}" srcId="{1F0FB2EE-4143-43D1-817A-9730FE873531}" destId="{E577C89B-FE67-4FD5-B67B-A9D2B5CF35FB}" srcOrd="1" destOrd="0" parTransId="{C1215F53-183B-4576-9940-C093E9334C1D}" sibTransId="{895F126D-CBF0-4835-ACDB-7CA05B5379BC}"/>
    <dgm:cxn modelId="{550E1041-1407-485D-97B1-34F23AB5B4F2}" type="presOf" srcId="{61B195D9-EB3C-4802-A6AB-664066A6DE01}" destId="{17199FDD-434A-4C8C-B297-4C1EAFC548B5}" srcOrd="1" destOrd="0" presId="urn:microsoft.com/office/officeart/2005/8/layout/process5"/>
    <dgm:cxn modelId="{0A72A02A-BAE1-48AC-B158-111E2F363615}" srcId="{1F0FB2EE-4143-43D1-817A-9730FE873531}" destId="{9252A2D7-ECD4-458F-B2BB-B6333EF341C4}" srcOrd="0" destOrd="0" parTransId="{311917B2-9CA5-4AEA-A561-283F36BA9267}" sibTransId="{61B195D9-EB3C-4802-A6AB-664066A6DE01}"/>
    <dgm:cxn modelId="{7AF32F73-6944-4EBA-A398-E2C38BD885D6}" type="presOf" srcId="{F0B50A47-2AEB-4115-9397-66FD209DE285}" destId="{538CEC14-CA7F-4F3E-B0DB-228F4413EFB7}" srcOrd="0" destOrd="0" presId="urn:microsoft.com/office/officeart/2005/8/layout/process5"/>
    <dgm:cxn modelId="{99651777-39AA-4923-9924-426398B297F5}" type="presOf" srcId="{5BF1F0BD-2C92-4CA1-93CD-3EA2E09F4EE2}" destId="{A689B7DF-01E7-4B03-91FA-2E6FBE6DD632}" srcOrd="0" destOrd="0" presId="urn:microsoft.com/office/officeart/2005/8/layout/process5"/>
    <dgm:cxn modelId="{3899E210-380F-4B1D-BD88-D9CAE4F70D63}" type="presOf" srcId="{895F126D-CBF0-4835-ACDB-7CA05B5379BC}" destId="{59EC4E3D-3A86-45CE-AC79-04D98D6D88D9}" srcOrd="1" destOrd="0" presId="urn:microsoft.com/office/officeart/2005/8/layout/process5"/>
    <dgm:cxn modelId="{41E65463-548E-4B09-80F4-69826817AB73}" type="presOf" srcId="{E577C89B-FE67-4FD5-B67B-A9D2B5CF35FB}" destId="{6A8FB84C-131B-49EA-A2A7-FF9FA7C57301}" srcOrd="0" destOrd="0" presId="urn:microsoft.com/office/officeart/2005/8/layout/process5"/>
    <dgm:cxn modelId="{A78DD0E6-4A5E-4D07-B6F7-BEA9EC73BE00}" srcId="{1F0FB2EE-4143-43D1-817A-9730FE873531}" destId="{F0B50A47-2AEB-4115-9397-66FD209DE285}" srcOrd="3" destOrd="0" parTransId="{F7BCCF8B-7428-452A-A8F2-193AF9EEF72C}" sibTransId="{89AB7E95-127A-4829-9A4A-0B71A64DDFD5}"/>
    <dgm:cxn modelId="{F5365FCB-47F0-4063-88B5-A0B47504C849}" type="presOf" srcId="{9252A2D7-ECD4-458F-B2BB-B6333EF341C4}" destId="{9E0E4855-3257-4183-8EB2-7B77564E77EE}" srcOrd="0" destOrd="0" presId="urn:microsoft.com/office/officeart/2005/8/layout/process5"/>
    <dgm:cxn modelId="{E9D86B2C-91A3-49B3-8314-39C01002338C}" type="presOf" srcId="{7DB892B2-0E0D-420C-B451-7722D28313F7}" destId="{A26C3086-3637-4069-9B94-43E2213B994E}" srcOrd="0" destOrd="0" presId="urn:microsoft.com/office/officeart/2005/8/layout/process5"/>
    <dgm:cxn modelId="{9C8D409F-E410-4D31-9461-8DF8B8961623}" srcId="{1F0FB2EE-4143-43D1-817A-9730FE873531}" destId="{7DB892B2-0E0D-420C-B451-7722D28313F7}" srcOrd="2" destOrd="0" parTransId="{76A5E238-62E3-48E2-B973-3966EC01419B}" sibTransId="{5BF1F0BD-2C92-4CA1-93CD-3EA2E09F4EE2}"/>
    <dgm:cxn modelId="{A10C19A5-B200-42D0-9821-6E80C94D087C}" type="presOf" srcId="{5BF1F0BD-2C92-4CA1-93CD-3EA2E09F4EE2}" destId="{E5EAD11D-1611-4DA1-97EA-C2331D540363}" srcOrd="1" destOrd="0" presId="urn:microsoft.com/office/officeart/2005/8/layout/process5"/>
    <dgm:cxn modelId="{88231D90-868B-4955-A2FB-F60B4C4682D9}" type="presOf" srcId="{1F0FB2EE-4143-43D1-817A-9730FE873531}" destId="{171948C5-7EBC-4302-8F74-2709C7A08A3A}" srcOrd="0" destOrd="0" presId="urn:microsoft.com/office/officeart/2005/8/layout/process5"/>
    <dgm:cxn modelId="{919887B5-6016-449E-B53D-33A6E467911C}" type="presParOf" srcId="{171948C5-7EBC-4302-8F74-2709C7A08A3A}" destId="{9E0E4855-3257-4183-8EB2-7B77564E77EE}" srcOrd="0" destOrd="0" presId="urn:microsoft.com/office/officeart/2005/8/layout/process5"/>
    <dgm:cxn modelId="{6F50535A-DAD4-460E-82E1-E4CB2284D1DA}" type="presParOf" srcId="{171948C5-7EBC-4302-8F74-2709C7A08A3A}" destId="{F629503D-8D0F-419A-8750-C1E751D4EB29}" srcOrd="1" destOrd="0" presId="urn:microsoft.com/office/officeart/2005/8/layout/process5"/>
    <dgm:cxn modelId="{482E38C0-DD99-43DE-83DB-F82222F44075}" type="presParOf" srcId="{F629503D-8D0F-419A-8750-C1E751D4EB29}" destId="{17199FDD-434A-4C8C-B297-4C1EAFC548B5}" srcOrd="0" destOrd="0" presId="urn:microsoft.com/office/officeart/2005/8/layout/process5"/>
    <dgm:cxn modelId="{55F5818F-0CE4-4596-A0AD-5F23FDDA8C7E}" type="presParOf" srcId="{171948C5-7EBC-4302-8F74-2709C7A08A3A}" destId="{6A8FB84C-131B-49EA-A2A7-FF9FA7C57301}" srcOrd="2" destOrd="0" presId="urn:microsoft.com/office/officeart/2005/8/layout/process5"/>
    <dgm:cxn modelId="{415FD568-A2A7-40F5-9010-AEFEF87FEA5A}" type="presParOf" srcId="{171948C5-7EBC-4302-8F74-2709C7A08A3A}" destId="{219AAD1F-AC34-4363-BDBD-9026BFCC1008}" srcOrd="3" destOrd="0" presId="urn:microsoft.com/office/officeart/2005/8/layout/process5"/>
    <dgm:cxn modelId="{33BF13A1-E9B8-401B-A946-8264F24C63F5}" type="presParOf" srcId="{219AAD1F-AC34-4363-BDBD-9026BFCC1008}" destId="{59EC4E3D-3A86-45CE-AC79-04D98D6D88D9}" srcOrd="0" destOrd="0" presId="urn:microsoft.com/office/officeart/2005/8/layout/process5"/>
    <dgm:cxn modelId="{380069F8-3F71-41B0-80FA-BF482AD5E6EC}" type="presParOf" srcId="{171948C5-7EBC-4302-8F74-2709C7A08A3A}" destId="{A26C3086-3637-4069-9B94-43E2213B994E}" srcOrd="4" destOrd="0" presId="urn:microsoft.com/office/officeart/2005/8/layout/process5"/>
    <dgm:cxn modelId="{E78758DC-34EE-4219-829B-772F059ED059}" type="presParOf" srcId="{171948C5-7EBC-4302-8F74-2709C7A08A3A}" destId="{A689B7DF-01E7-4B03-91FA-2E6FBE6DD632}" srcOrd="5" destOrd="0" presId="urn:microsoft.com/office/officeart/2005/8/layout/process5"/>
    <dgm:cxn modelId="{58239C65-FEEF-455D-A6AF-66FC63A47041}" type="presParOf" srcId="{A689B7DF-01E7-4B03-91FA-2E6FBE6DD632}" destId="{E5EAD11D-1611-4DA1-97EA-C2331D540363}" srcOrd="0" destOrd="0" presId="urn:microsoft.com/office/officeart/2005/8/layout/process5"/>
    <dgm:cxn modelId="{4A9882BB-72A9-487F-A466-1E7DD0949E5C}" type="presParOf" srcId="{171948C5-7EBC-4302-8F74-2709C7A08A3A}" destId="{538CEC14-CA7F-4F3E-B0DB-228F4413EFB7}" srcOrd="6"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0E4855-3257-4183-8EB2-7B77564E77EE}">
      <dsp:nvSpPr>
        <dsp:cNvPr id="0" name=""/>
        <dsp:cNvSpPr/>
      </dsp:nvSpPr>
      <dsp:spPr>
        <a:xfrm>
          <a:off x="44912" y="914"/>
          <a:ext cx="2045473" cy="1227284"/>
        </a:xfrm>
        <a:prstGeom prst="roundRect">
          <a:avLst>
            <a:gd name="adj" fmla="val 10000"/>
          </a:avLst>
        </a:prstGeom>
        <a:solidFill>
          <a:schemeClr val="tx1">
            <a:lumMod val="90000"/>
            <a:lumOff val="10000"/>
          </a:schemeClr>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bg1"/>
              </a:solidFill>
            </a:rPr>
            <a:t>FURTHER DEFINE PRIORITIES AND IMMEDIATE NEEDS</a:t>
          </a:r>
          <a:endParaRPr lang="en-US" sz="1800" kern="1200" dirty="0">
            <a:solidFill>
              <a:schemeClr val="bg1"/>
            </a:solidFill>
          </a:endParaRPr>
        </a:p>
      </dsp:txBody>
      <dsp:txXfrm>
        <a:off x="80858" y="36860"/>
        <a:ext cx="1973581" cy="1155392"/>
      </dsp:txXfrm>
    </dsp:sp>
    <dsp:sp modelId="{F629503D-8D0F-419A-8750-C1E751D4EB29}">
      <dsp:nvSpPr>
        <dsp:cNvPr id="0" name=""/>
        <dsp:cNvSpPr/>
      </dsp:nvSpPr>
      <dsp:spPr>
        <a:xfrm>
          <a:off x="2270387" y="360917"/>
          <a:ext cx="433640" cy="507277"/>
        </a:xfrm>
        <a:prstGeom prst="rightArrow">
          <a:avLst>
            <a:gd name="adj1" fmla="val 60000"/>
            <a:gd name="adj2" fmla="val 50000"/>
          </a:avLst>
        </a:prstGeom>
        <a:solidFill>
          <a:schemeClr val="tx1">
            <a:lumMod val="75000"/>
            <a:lumOff val="25000"/>
          </a:schemeClr>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n-US" sz="2100" kern="1200">
            <a:solidFill>
              <a:schemeClr val="tx1"/>
            </a:solidFill>
          </a:endParaRPr>
        </a:p>
      </dsp:txBody>
      <dsp:txXfrm>
        <a:off x="2270387" y="462372"/>
        <a:ext cx="303548" cy="304367"/>
      </dsp:txXfrm>
    </dsp:sp>
    <dsp:sp modelId="{6A8FB84C-131B-49EA-A2A7-FF9FA7C57301}">
      <dsp:nvSpPr>
        <dsp:cNvPr id="0" name=""/>
        <dsp:cNvSpPr/>
      </dsp:nvSpPr>
      <dsp:spPr>
        <a:xfrm>
          <a:off x="2908575" y="914"/>
          <a:ext cx="2045473" cy="1227284"/>
        </a:xfrm>
        <a:prstGeom prst="roundRect">
          <a:avLst>
            <a:gd name="adj" fmla="val 10000"/>
          </a:avLst>
        </a:prstGeom>
        <a:solidFill>
          <a:schemeClr val="tx1">
            <a:lumMod val="90000"/>
            <a:lumOff val="10000"/>
          </a:schemeClr>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bg1"/>
              </a:solidFill>
            </a:rPr>
            <a:t>DEVELOP PROBABLE COST ESTIMATES</a:t>
          </a:r>
          <a:endParaRPr lang="en-US" sz="1800" kern="1200" dirty="0">
            <a:solidFill>
              <a:schemeClr val="bg1"/>
            </a:solidFill>
          </a:endParaRPr>
        </a:p>
      </dsp:txBody>
      <dsp:txXfrm>
        <a:off x="2944521" y="36860"/>
        <a:ext cx="1973581" cy="1155392"/>
      </dsp:txXfrm>
    </dsp:sp>
    <dsp:sp modelId="{219AAD1F-AC34-4363-BDBD-9026BFCC1008}">
      <dsp:nvSpPr>
        <dsp:cNvPr id="0" name=""/>
        <dsp:cNvSpPr/>
      </dsp:nvSpPr>
      <dsp:spPr>
        <a:xfrm rot="5400000">
          <a:off x="3714492" y="1371381"/>
          <a:ext cx="433640" cy="507277"/>
        </a:xfrm>
        <a:prstGeom prst="rightArrow">
          <a:avLst>
            <a:gd name="adj1" fmla="val 60000"/>
            <a:gd name="adj2" fmla="val 50000"/>
          </a:avLst>
        </a:prstGeom>
        <a:solidFill>
          <a:schemeClr val="tx1">
            <a:lumMod val="75000"/>
            <a:lumOff val="25000"/>
          </a:schemeClr>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n-US" sz="2100" kern="1200">
            <a:solidFill>
              <a:schemeClr val="tx1"/>
            </a:solidFill>
          </a:endParaRPr>
        </a:p>
      </dsp:txBody>
      <dsp:txXfrm rot="-5400000">
        <a:off x="3779129" y="1408199"/>
        <a:ext cx="304367" cy="303548"/>
      </dsp:txXfrm>
    </dsp:sp>
    <dsp:sp modelId="{A26C3086-3637-4069-9B94-43E2213B994E}">
      <dsp:nvSpPr>
        <dsp:cNvPr id="0" name=""/>
        <dsp:cNvSpPr/>
      </dsp:nvSpPr>
      <dsp:spPr>
        <a:xfrm>
          <a:off x="2908575" y="2046387"/>
          <a:ext cx="2045473" cy="1227284"/>
        </a:xfrm>
        <a:prstGeom prst="roundRect">
          <a:avLst>
            <a:gd name="adj" fmla="val 10000"/>
          </a:avLst>
        </a:prstGeom>
        <a:solidFill>
          <a:schemeClr val="tx1">
            <a:lumMod val="90000"/>
            <a:lumOff val="10000"/>
          </a:schemeClr>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bg1"/>
              </a:solidFill>
            </a:rPr>
            <a:t>DETERMINE SPATIAL UTILIZATION OF BUILDINGS</a:t>
          </a:r>
          <a:endParaRPr lang="en-US" sz="1800" kern="1200" dirty="0">
            <a:solidFill>
              <a:schemeClr val="bg1"/>
            </a:solidFill>
          </a:endParaRPr>
        </a:p>
      </dsp:txBody>
      <dsp:txXfrm>
        <a:off x="2944521" y="2082333"/>
        <a:ext cx="1973581" cy="1155392"/>
      </dsp:txXfrm>
    </dsp:sp>
    <dsp:sp modelId="{A689B7DF-01E7-4B03-91FA-2E6FBE6DD632}">
      <dsp:nvSpPr>
        <dsp:cNvPr id="0" name=""/>
        <dsp:cNvSpPr/>
      </dsp:nvSpPr>
      <dsp:spPr>
        <a:xfrm rot="10800000">
          <a:off x="2294933" y="2406391"/>
          <a:ext cx="433640" cy="507277"/>
        </a:xfrm>
        <a:prstGeom prst="rightArrow">
          <a:avLst>
            <a:gd name="adj1" fmla="val 60000"/>
            <a:gd name="adj2" fmla="val 50000"/>
          </a:avLst>
        </a:prstGeom>
        <a:solidFill>
          <a:schemeClr val="accent2">
            <a:hueOff val="-7341125"/>
            <a:satOff val="32393"/>
            <a:lumOff val="-5490"/>
            <a:alphaOff val="0"/>
          </a:schemeClr>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n-US" sz="2100" kern="1200">
            <a:solidFill>
              <a:schemeClr val="tx1"/>
            </a:solidFill>
          </a:endParaRPr>
        </a:p>
      </dsp:txBody>
      <dsp:txXfrm rot="10800000">
        <a:off x="2425025" y="2507846"/>
        <a:ext cx="303548" cy="304367"/>
      </dsp:txXfrm>
    </dsp:sp>
    <dsp:sp modelId="{538CEC14-CA7F-4F3E-B0DB-228F4413EFB7}">
      <dsp:nvSpPr>
        <dsp:cNvPr id="0" name=""/>
        <dsp:cNvSpPr/>
      </dsp:nvSpPr>
      <dsp:spPr>
        <a:xfrm>
          <a:off x="44912" y="2046387"/>
          <a:ext cx="2045473" cy="1227284"/>
        </a:xfrm>
        <a:prstGeom prst="roundRect">
          <a:avLst>
            <a:gd name="adj" fmla="val 10000"/>
          </a:avLst>
        </a:prstGeom>
        <a:solidFill>
          <a:schemeClr val="accent2">
            <a:hueOff val="-7341125"/>
            <a:satOff val="32393"/>
            <a:lumOff val="-5490"/>
            <a:alphaOff val="0"/>
          </a:schemeClr>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accent5">
                  <a:lumMod val="50000"/>
                </a:schemeClr>
              </a:solidFill>
            </a:rPr>
            <a:t>DETERMINE IF FACILITY IS WORTH MAINTAINING</a:t>
          </a:r>
          <a:endParaRPr lang="en-US" sz="1800" kern="1200" dirty="0">
            <a:solidFill>
              <a:schemeClr val="accent5">
                <a:lumMod val="50000"/>
              </a:schemeClr>
            </a:solidFill>
          </a:endParaRPr>
        </a:p>
      </dsp:txBody>
      <dsp:txXfrm>
        <a:off x="80858" y="2082333"/>
        <a:ext cx="1973581" cy="1155392"/>
      </dsp:txXfrm>
    </dsp:sp>
  </dsp:spTree>
</dsp:drawing>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0.01964</cdr:x>
      <cdr:y>0.59115</cdr:y>
    </cdr:from>
    <cdr:to>
      <cdr:x>0.98036</cdr:x>
      <cdr:y>0.97231</cdr:y>
    </cdr:to>
    <cdr:sp macro="" textlink="">
      <cdr:nvSpPr>
        <cdr:cNvPr id="2" name="TextBox 3"/>
        <cdr:cNvSpPr txBox="1"/>
      </cdr:nvSpPr>
      <cdr:spPr>
        <a:xfrm xmlns:a="http://schemas.openxmlformats.org/drawingml/2006/main">
          <a:off x="143261" y="3150423"/>
          <a:ext cx="7007087" cy="203132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US" dirty="0">
              <a:solidFill>
                <a:schemeClr val="bg1"/>
              </a:solidFill>
            </a:rPr>
            <a:t>The scope of maintenance, minor or large improvements or replacement of systems within a facility needs to be thoughtfully planned to align with the District’s goals and finances.  The listing </a:t>
          </a:r>
          <a:r>
            <a:rPr lang="en-US" dirty="0" smtClean="0">
              <a:solidFill>
                <a:schemeClr val="bg1"/>
              </a:solidFill>
            </a:rPr>
            <a:t>on the following slides places the needs of the facility into short, mid and long ranges.  </a:t>
          </a:r>
          <a:r>
            <a:rPr lang="en-US" dirty="0">
              <a:solidFill>
                <a:schemeClr val="bg1"/>
              </a:solidFill>
            </a:rPr>
            <a:t>This list can be used to plan for upgrades and budget allocations for the facility over the next 10 years.</a:t>
          </a:r>
        </a:p>
        <a:p xmlns:a="http://schemas.openxmlformats.org/drawingml/2006/main">
          <a:endParaRPr lang="en-US" dirty="0"/>
        </a:p>
      </cdr:txBody>
    </cdr:sp>
  </cdr:relSizeAnchor>
</c:userShap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11/27/2018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3546601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smtClean="0"/>
              <a:pPr/>
              <a:t>11/27/2018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9439745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smtClean="0"/>
              <a:pPr/>
              <a:t>11/27/2018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1971925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11/27/2018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181794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2">
                    <a:lumMod val="7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586B75A-687E-405C-8A0B-8D00578BA2C3}" type="datetimeFigureOut">
              <a:rPr lang="en-US" smtClean="0"/>
              <a:pPr/>
              <a:t>11/27/2018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10662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smtClean="0"/>
              <a:pPr/>
              <a:t>11/27/2018</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4137774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smtClean="0"/>
              <a:pPr/>
              <a:t>11/27/2018</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3946604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smtClean="0"/>
              <a:pPr/>
              <a:t>11/27/2018</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6320463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smtClean="0"/>
              <a:pPr/>
              <a:t>11/27/2018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1649208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smtClean="0"/>
              <a:t>Click to edit Master title style</a:t>
            </a:r>
            <a:endParaRPr lang="en-US" dirty="0"/>
          </a:p>
        </p:txBody>
      </p:sp>
      <p:sp>
        <p:nvSpPr>
          <p:cNvPr id="3" name="Content Placeholder 2"/>
          <p:cNvSpPr>
            <a:spLocks noGrp="1"/>
          </p:cNvSpPr>
          <p:nvPr>
            <p:ph idx="1"/>
          </p:nvPr>
        </p:nvSpPr>
        <p:spPr>
          <a:xfrm>
            <a:off x="3906981" y="1852122"/>
            <a:ext cx="2458230" cy="2008678"/>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8" name="Date Placeholder 7"/>
          <p:cNvSpPr>
            <a:spLocks noGrp="1"/>
          </p:cNvSpPr>
          <p:nvPr>
            <p:ph type="dt" sz="half" idx="10"/>
          </p:nvPr>
        </p:nvSpPr>
        <p:spPr/>
        <p:txBody>
          <a:bodyPr/>
          <a:lstStyle/>
          <a:p>
            <a:fld id="{5586B75A-687E-405C-8A0B-8D00578BA2C3}" type="datetimeFigureOut">
              <a:rPr lang="en-US" smtClean="0"/>
              <a:pPr/>
              <a:t>11/27/2018</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pPr/>
              <a:t>‹#›</a:t>
            </a:fld>
            <a:endParaRPr lang="en-US" dirty="0"/>
          </a:p>
        </p:txBody>
      </p:sp>
      <p:sp>
        <p:nvSpPr>
          <p:cNvPr id="11" name="Content Placeholder 2">
            <a:extLst>
              <a:ext uri="{FF2B5EF4-FFF2-40B4-BE49-F238E27FC236}">
                <a16:creationId xmlns:a16="http://schemas.microsoft.com/office/drawing/2014/main" id="{87B0DF2F-DAFD-4616-9E25-0C28D75BF306}"/>
              </a:ext>
            </a:extLst>
          </p:cNvPr>
          <p:cNvSpPr>
            <a:spLocks noGrp="1"/>
          </p:cNvSpPr>
          <p:nvPr>
            <p:ph idx="13"/>
          </p:nvPr>
        </p:nvSpPr>
        <p:spPr>
          <a:xfrm>
            <a:off x="6491805" y="1852122"/>
            <a:ext cx="2458230" cy="2008678"/>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Content Placeholder 2">
            <a:extLst>
              <a:ext uri="{FF2B5EF4-FFF2-40B4-BE49-F238E27FC236}">
                <a16:creationId xmlns:a16="http://schemas.microsoft.com/office/drawing/2014/main" id="{336DA0F9-D851-437C-A45B-EC125A3D3DB3}"/>
              </a:ext>
            </a:extLst>
          </p:cNvPr>
          <p:cNvSpPr>
            <a:spLocks noGrp="1"/>
          </p:cNvSpPr>
          <p:nvPr>
            <p:ph idx="14"/>
          </p:nvPr>
        </p:nvSpPr>
        <p:spPr>
          <a:xfrm>
            <a:off x="9076629" y="1852122"/>
            <a:ext cx="2458230" cy="2008678"/>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ext Placeholder 5">
            <a:extLst>
              <a:ext uri="{FF2B5EF4-FFF2-40B4-BE49-F238E27FC236}">
                <a16:creationId xmlns:a16="http://schemas.microsoft.com/office/drawing/2014/main" id="{0FF0BA98-3AB4-4D88-B1C2-6279BCACFAD9}"/>
              </a:ext>
            </a:extLst>
          </p:cNvPr>
          <p:cNvSpPr>
            <a:spLocks noGrp="1"/>
          </p:cNvSpPr>
          <p:nvPr>
            <p:ph type="body" sz="quarter" idx="15"/>
          </p:nvPr>
        </p:nvSpPr>
        <p:spPr>
          <a:xfrm>
            <a:off x="3887792" y="3971924"/>
            <a:ext cx="2477419" cy="8032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Text Placeholder 5">
            <a:extLst>
              <a:ext uri="{FF2B5EF4-FFF2-40B4-BE49-F238E27FC236}">
                <a16:creationId xmlns:a16="http://schemas.microsoft.com/office/drawing/2014/main" id="{D9DEF72B-B924-4A0D-8C83-3B370632C0D3}"/>
              </a:ext>
            </a:extLst>
          </p:cNvPr>
          <p:cNvSpPr>
            <a:spLocks noGrp="1"/>
          </p:cNvSpPr>
          <p:nvPr>
            <p:ph type="body" sz="quarter" idx="16"/>
          </p:nvPr>
        </p:nvSpPr>
        <p:spPr>
          <a:xfrm>
            <a:off x="6472616" y="3971925"/>
            <a:ext cx="2477419" cy="8032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Text Placeholder 5">
            <a:extLst>
              <a:ext uri="{FF2B5EF4-FFF2-40B4-BE49-F238E27FC236}">
                <a16:creationId xmlns:a16="http://schemas.microsoft.com/office/drawing/2014/main" id="{E9D30C54-E9E8-4300-8DA4-352DB3A71A4F}"/>
              </a:ext>
            </a:extLst>
          </p:cNvPr>
          <p:cNvSpPr>
            <a:spLocks noGrp="1"/>
          </p:cNvSpPr>
          <p:nvPr>
            <p:ph type="body" sz="quarter" idx="17"/>
          </p:nvPr>
        </p:nvSpPr>
        <p:spPr>
          <a:xfrm>
            <a:off x="9070240" y="3971924"/>
            <a:ext cx="2458230" cy="8032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750801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8" name="Date Placeholder 7"/>
          <p:cNvSpPr>
            <a:spLocks noGrp="1"/>
          </p:cNvSpPr>
          <p:nvPr>
            <p:ph type="dt" sz="half" idx="10"/>
          </p:nvPr>
        </p:nvSpPr>
        <p:spPr/>
        <p:txBody>
          <a:bodyPr/>
          <a:lstStyle/>
          <a:p>
            <a:fld id="{5586B75A-687E-405C-8A0B-8D00578BA2C3}" type="datetimeFigureOut">
              <a:rPr lang="en-US" smtClean="0"/>
              <a:pPr/>
              <a:t>11/27/2018</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0594109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smtClean="0"/>
              <a:pPr/>
              <a:t>11/27/2018</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35939692"/>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75000"/>
              <a:lumOff val="2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75000"/>
              <a:lumOff val="2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75000"/>
              <a:lumOff val="2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7.jp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869841E-71E7-4F51-8E6F-5E8A5E37565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Plans">
            <a:extLst>
              <a:ext uri="{FF2B5EF4-FFF2-40B4-BE49-F238E27FC236}">
                <a16:creationId xmlns:a16="http://schemas.microsoft.com/office/drawing/2014/main" id="{A3A2E0DA-DA21-447D-AD1F-3DB915DD051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1"/>
            <a:ext cx="12188932" cy="6858000"/>
          </a:xfrm>
          <a:prstGeom prst="rect">
            <a:avLst/>
          </a:prstGeom>
        </p:spPr>
      </p:pic>
      <p:sp>
        <p:nvSpPr>
          <p:cNvPr id="12" name="Rectangle 11">
            <a:extLst>
              <a:ext uri="{FF2B5EF4-FFF2-40B4-BE49-F238E27FC236}">
                <a16:creationId xmlns:a16="http://schemas.microsoft.com/office/drawing/2014/main" id="{594B067E-A161-4B29-A8FA-FEEB1944952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7D6CA50C-1A88-4B3F-A34F-FE199F4205A2}"/>
              </a:ext>
            </a:extLst>
          </p:cNvPr>
          <p:cNvSpPr>
            <a:spLocks noGrp="1"/>
          </p:cNvSpPr>
          <p:nvPr>
            <p:ph type="ctrTitle"/>
          </p:nvPr>
        </p:nvSpPr>
        <p:spPr>
          <a:xfrm>
            <a:off x="-96259" y="1298448"/>
            <a:ext cx="5005136" cy="3255264"/>
          </a:xfrm>
        </p:spPr>
        <p:txBody>
          <a:bodyPr>
            <a:normAutofit/>
          </a:bodyPr>
          <a:lstStyle/>
          <a:p>
            <a:r>
              <a:rPr lang="en-US" sz="4400" dirty="0" smtClean="0"/>
              <a:t>Facilities and Safety Committee</a:t>
            </a:r>
            <a:endParaRPr lang="en-US" sz="4400" dirty="0"/>
          </a:p>
        </p:txBody>
      </p:sp>
      <p:sp>
        <p:nvSpPr>
          <p:cNvPr id="3" name="Subtitle 2">
            <a:extLst>
              <a:ext uri="{FF2B5EF4-FFF2-40B4-BE49-F238E27FC236}">
                <a16:creationId xmlns:a16="http://schemas.microsoft.com/office/drawing/2014/main" id="{C9CC2D51-705E-403A-AC0E-9157DC5513A8}"/>
              </a:ext>
            </a:extLst>
          </p:cNvPr>
          <p:cNvSpPr>
            <a:spLocks noGrp="1"/>
          </p:cNvSpPr>
          <p:nvPr>
            <p:ph type="subTitle" idx="1"/>
          </p:nvPr>
        </p:nvSpPr>
        <p:spPr>
          <a:xfrm>
            <a:off x="-96260" y="4553712"/>
            <a:ext cx="3685070" cy="914400"/>
          </a:xfrm>
        </p:spPr>
        <p:txBody>
          <a:bodyPr>
            <a:normAutofit/>
          </a:bodyPr>
          <a:lstStyle/>
          <a:p>
            <a:r>
              <a:rPr lang="en-US" dirty="0" smtClean="0">
                <a:solidFill>
                  <a:schemeClr val="tx2"/>
                </a:solidFill>
              </a:rPr>
              <a:t>CAC Meeting 11-27-18</a:t>
            </a:r>
            <a:endParaRPr lang="en-US" dirty="0">
              <a:solidFill>
                <a:schemeClr val="tx2"/>
              </a:solidFill>
            </a:endParaRPr>
          </a:p>
        </p:txBody>
      </p:sp>
      <p:sp>
        <p:nvSpPr>
          <p:cNvPr id="14" name="Rectangle 13">
            <a:extLst>
              <a:ext uri="{FF2B5EF4-FFF2-40B4-BE49-F238E27FC236}">
                <a16:creationId xmlns:a16="http://schemas.microsoft.com/office/drawing/2014/main" id="{C20C741F-0826-4AB6-A92E-AB4EB502166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7458289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alpha val="19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A178560-78C9-4CB5-BE46-05302CDA8E9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multiple people looking at blueprints&#10;">
            <a:extLst>
              <a:ext uri="{FF2B5EF4-FFF2-40B4-BE49-F238E27FC236}">
                <a16:creationId xmlns:a16="http://schemas.microsoft.com/office/drawing/2014/main" id="{DC582F7A-0108-4267-A3E3-CA43CDA209C6}"/>
              </a:ext>
            </a:extLst>
          </p:cNvPr>
          <p:cNvPicPr>
            <a:picLocks noChangeAspect="1"/>
          </p:cNvPicPr>
          <p:nvPr/>
        </p:nvPicPr>
        <p:blipFill rotWithShape="1">
          <a:blip r:embed="rId2">
            <a:duotone>
              <a:prstClr val="black"/>
              <a:schemeClr val="accent2">
                <a:tint val="45000"/>
                <a:satMod val="400000"/>
              </a:schemeClr>
            </a:duotone>
            <a:extLst>
              <a:ext uri="{BEBA8EAE-BF5A-486C-A8C5-ECC9F3942E4B}">
                <a14:imgProps xmlns:a14="http://schemas.microsoft.com/office/drawing/2010/main">
                  <a14:imgLayer r:embed="rId3">
                    <a14:imgEffect>
                      <a14:brightnessContrast bright="1000"/>
                    </a14:imgEffect>
                  </a14:imgLayer>
                </a14:imgProps>
              </a:ext>
            </a:extLst>
          </a:blip>
          <a:srcRect l="25"/>
          <a:stretch/>
        </p:blipFill>
        <p:spPr>
          <a:xfrm>
            <a:off x="10980" y="-6976"/>
            <a:ext cx="12188932" cy="6858000"/>
          </a:xfrm>
          <a:prstGeom prst="rect">
            <a:avLst/>
          </a:prstGeom>
        </p:spPr>
      </p:pic>
      <p:sp>
        <p:nvSpPr>
          <p:cNvPr id="12" name="Rectangle 11">
            <a:extLst>
              <a:ext uri="{FF2B5EF4-FFF2-40B4-BE49-F238E27FC236}">
                <a16:creationId xmlns:a16="http://schemas.microsoft.com/office/drawing/2014/main" id="{69461EC9-A94F-4225-B526-5C862F340FB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D87160F7-FCB2-48B7-8BB8-BEFF45F6BF1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97130" y="754144"/>
            <a:ext cx="7865196" cy="5335760"/>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E9282B84-621E-4580-80B7-222118AE446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p:cNvSpPr txBox="1"/>
          <p:nvPr/>
        </p:nvSpPr>
        <p:spPr>
          <a:xfrm>
            <a:off x="3842158" y="857132"/>
            <a:ext cx="7659147" cy="4431983"/>
          </a:xfrm>
          <a:prstGeom prst="rect">
            <a:avLst/>
          </a:prstGeom>
          <a:noFill/>
        </p:spPr>
        <p:txBody>
          <a:bodyPr wrap="square" rtlCol="0">
            <a:spAutoFit/>
          </a:bodyPr>
          <a:lstStyle/>
          <a:p>
            <a:r>
              <a:rPr lang="en-US" b="1" u="sng" dirty="0" smtClean="0"/>
              <a:t>Short Term</a:t>
            </a:r>
          </a:p>
          <a:p>
            <a:r>
              <a:rPr lang="en-US" dirty="0"/>
              <a:t>Switch </a:t>
            </a:r>
            <a:r>
              <a:rPr lang="en-US" dirty="0" smtClean="0"/>
              <a:t>gear </a:t>
            </a:r>
            <a:r>
              <a:rPr lang="en-US" dirty="0" smtClean="0"/>
              <a:t>r</a:t>
            </a:r>
            <a:r>
              <a:rPr lang="en-US" dirty="0" smtClean="0"/>
              <a:t>epair (software updates)</a:t>
            </a:r>
            <a:endParaRPr lang="en-US" dirty="0"/>
          </a:p>
          <a:p>
            <a:r>
              <a:rPr lang="en-US" dirty="0"/>
              <a:t>Vigilant </a:t>
            </a:r>
            <a:r>
              <a:rPr lang="en-US" dirty="0" smtClean="0"/>
              <a:t>maintenance</a:t>
            </a:r>
            <a:endParaRPr lang="en-US" dirty="0"/>
          </a:p>
          <a:p>
            <a:r>
              <a:rPr lang="en-US" dirty="0"/>
              <a:t>Changes to the </a:t>
            </a:r>
            <a:r>
              <a:rPr lang="en-US" dirty="0" smtClean="0"/>
              <a:t>condensate </a:t>
            </a:r>
            <a:r>
              <a:rPr lang="en-US" dirty="0"/>
              <a:t>removal from the hallway AHU’s</a:t>
            </a:r>
          </a:p>
          <a:p>
            <a:r>
              <a:rPr lang="en-US" dirty="0"/>
              <a:t>Trane updates to LGI and </a:t>
            </a:r>
            <a:r>
              <a:rPr lang="en-US" dirty="0"/>
              <a:t>c</a:t>
            </a:r>
            <a:r>
              <a:rPr lang="en-US" dirty="0" smtClean="0"/>
              <a:t>afeteria roof </a:t>
            </a:r>
            <a:r>
              <a:rPr lang="en-US" dirty="0"/>
              <a:t>t</a:t>
            </a:r>
            <a:r>
              <a:rPr lang="en-US" dirty="0" smtClean="0"/>
              <a:t>op </a:t>
            </a:r>
            <a:r>
              <a:rPr lang="en-US" dirty="0"/>
              <a:t>u</a:t>
            </a:r>
            <a:r>
              <a:rPr lang="en-US" dirty="0" smtClean="0"/>
              <a:t>nits </a:t>
            </a:r>
            <a:r>
              <a:rPr lang="en-US" dirty="0"/>
              <a:t>so that equipment goes into dehumidify and stays in dehumidify long enough to remove water from the air.</a:t>
            </a:r>
          </a:p>
          <a:p>
            <a:endParaRPr lang="en-US" dirty="0" smtClean="0"/>
          </a:p>
          <a:p>
            <a:r>
              <a:rPr lang="en-US" b="1" u="sng" dirty="0" smtClean="0"/>
              <a:t>Mid Term</a:t>
            </a:r>
            <a:endParaRPr lang="en-US" b="1" u="sng" dirty="0"/>
          </a:p>
          <a:p>
            <a:r>
              <a:rPr lang="en-US" dirty="0"/>
              <a:t>Vigilant maintenance</a:t>
            </a:r>
          </a:p>
          <a:p>
            <a:r>
              <a:rPr lang="en-US" dirty="0"/>
              <a:t>Clean, </a:t>
            </a:r>
            <a:r>
              <a:rPr lang="en-US" dirty="0" smtClean="0"/>
              <a:t>seal </a:t>
            </a:r>
            <a:r>
              <a:rPr lang="en-US" dirty="0"/>
              <a:t>and </a:t>
            </a:r>
            <a:r>
              <a:rPr lang="en-US" dirty="0" smtClean="0"/>
              <a:t>caulk </a:t>
            </a:r>
            <a:r>
              <a:rPr lang="en-US" dirty="0"/>
              <a:t>exterior masonry surfaces</a:t>
            </a:r>
          </a:p>
          <a:p>
            <a:endParaRPr lang="en-US" dirty="0"/>
          </a:p>
          <a:p>
            <a:r>
              <a:rPr lang="en-US" b="1" u="sng" dirty="0" smtClean="0"/>
              <a:t>Long Term</a:t>
            </a:r>
            <a:endParaRPr lang="en-US" b="1" u="sng" dirty="0"/>
          </a:p>
          <a:p>
            <a:r>
              <a:rPr lang="en-US" dirty="0" smtClean="0"/>
              <a:t>Continued maintenance</a:t>
            </a:r>
          </a:p>
          <a:p>
            <a:r>
              <a:rPr lang="en-US" dirty="0" smtClean="0"/>
              <a:t>Replacement of systems as necessary</a:t>
            </a:r>
            <a:endParaRPr lang="en-US" dirty="0"/>
          </a:p>
          <a:p>
            <a:endParaRPr lang="en-US" sz="1200" dirty="0"/>
          </a:p>
          <a:p>
            <a:endParaRPr lang="en-US" dirty="0"/>
          </a:p>
        </p:txBody>
      </p:sp>
      <p:sp>
        <p:nvSpPr>
          <p:cNvPr id="11" name="TextBox 10"/>
          <p:cNvSpPr txBox="1"/>
          <p:nvPr/>
        </p:nvSpPr>
        <p:spPr>
          <a:xfrm>
            <a:off x="3607679" y="188842"/>
            <a:ext cx="5407113" cy="584775"/>
          </a:xfrm>
          <a:prstGeom prst="rect">
            <a:avLst/>
          </a:prstGeom>
          <a:noFill/>
        </p:spPr>
        <p:txBody>
          <a:bodyPr wrap="square" rtlCol="0">
            <a:spAutoFit/>
          </a:bodyPr>
          <a:lstStyle/>
          <a:p>
            <a:r>
              <a:rPr lang="en-US" sz="3200" dirty="0" smtClean="0">
                <a:solidFill>
                  <a:schemeClr val="bg1"/>
                </a:solidFill>
              </a:rPr>
              <a:t>PRIORITIES</a:t>
            </a:r>
            <a:endParaRPr lang="en-US" sz="3200" dirty="0">
              <a:solidFill>
                <a:schemeClr val="bg1"/>
              </a:solidFill>
            </a:endParaRPr>
          </a:p>
        </p:txBody>
      </p:sp>
      <p:sp>
        <p:nvSpPr>
          <p:cNvPr id="15" name="Title 1">
            <a:extLst>
              <a:ext uri="{FF2B5EF4-FFF2-40B4-BE49-F238E27FC236}">
                <a16:creationId xmlns:a16="http://schemas.microsoft.com/office/drawing/2014/main" id="{28492750-E12D-4995-ABCB-5BB846060890}"/>
              </a:ext>
            </a:extLst>
          </p:cNvPr>
          <p:cNvSpPr>
            <a:spLocks noGrp="1"/>
          </p:cNvSpPr>
          <p:nvPr>
            <p:ph type="title"/>
          </p:nvPr>
        </p:nvSpPr>
        <p:spPr>
          <a:xfrm>
            <a:off x="6423" y="749426"/>
            <a:ext cx="2947482" cy="1048912"/>
          </a:xfrm>
        </p:spPr>
        <p:txBody>
          <a:bodyPr>
            <a:normAutofit fontScale="90000"/>
          </a:bodyPr>
          <a:lstStyle/>
          <a:p>
            <a:r>
              <a:rPr lang="en-US" b="1" dirty="0" smtClean="0"/>
              <a:t>Highland Middle School</a:t>
            </a:r>
            <a:endParaRPr lang="en-US" b="1" dirty="0"/>
          </a:p>
        </p:txBody>
      </p:sp>
    </p:spTree>
    <p:extLst>
      <p:ext uri="{BB962C8B-B14F-4D97-AF65-F5344CB8AC3E}">
        <p14:creationId xmlns:p14="http://schemas.microsoft.com/office/powerpoint/2010/main" val="2404896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A178560-78C9-4CB5-BE46-05302CDA8E9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multiple people looking at blueprints&#10;">
            <a:extLst>
              <a:ext uri="{FF2B5EF4-FFF2-40B4-BE49-F238E27FC236}">
                <a16:creationId xmlns:a16="http://schemas.microsoft.com/office/drawing/2014/main" id="{DC582F7A-0108-4267-A3E3-CA43CDA209C6}"/>
              </a:ext>
            </a:extLst>
          </p:cNvPr>
          <p:cNvPicPr>
            <a:picLocks noChangeAspect="1"/>
          </p:cNvPicPr>
          <p:nvPr/>
        </p:nvPicPr>
        <p:blipFill rotWithShape="1">
          <a:blip r:embed="rId2">
            <a:extLst/>
          </a:blip>
          <a:srcRect l="25"/>
          <a:stretch/>
        </p:blipFill>
        <p:spPr>
          <a:xfrm>
            <a:off x="9490" y="12904"/>
            <a:ext cx="12188932" cy="6858000"/>
          </a:xfrm>
          <a:prstGeom prst="rect">
            <a:avLst/>
          </a:prstGeom>
        </p:spPr>
      </p:pic>
      <p:sp>
        <p:nvSpPr>
          <p:cNvPr id="12" name="Rectangle 11">
            <a:extLst>
              <a:ext uri="{FF2B5EF4-FFF2-40B4-BE49-F238E27FC236}">
                <a16:creationId xmlns:a16="http://schemas.microsoft.com/office/drawing/2014/main" id="{69461EC9-A94F-4225-B526-5C862F340FB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28492750-E12D-4995-ABCB-5BB846060890}"/>
              </a:ext>
            </a:extLst>
          </p:cNvPr>
          <p:cNvSpPr>
            <a:spLocks noGrp="1"/>
          </p:cNvSpPr>
          <p:nvPr>
            <p:ph type="title"/>
          </p:nvPr>
        </p:nvSpPr>
        <p:spPr>
          <a:xfrm>
            <a:off x="6423" y="749426"/>
            <a:ext cx="2947482" cy="1048912"/>
          </a:xfrm>
        </p:spPr>
        <p:txBody>
          <a:bodyPr>
            <a:normAutofit/>
          </a:bodyPr>
          <a:lstStyle/>
          <a:p>
            <a:r>
              <a:rPr lang="en-US" b="1" dirty="0" smtClean="0"/>
              <a:t>High School</a:t>
            </a:r>
            <a:endParaRPr lang="en-US" b="1" dirty="0"/>
          </a:p>
        </p:txBody>
      </p:sp>
      <p:sp>
        <p:nvSpPr>
          <p:cNvPr id="14" name="Rectangle 13">
            <a:extLst>
              <a:ext uri="{FF2B5EF4-FFF2-40B4-BE49-F238E27FC236}">
                <a16:creationId xmlns:a16="http://schemas.microsoft.com/office/drawing/2014/main" id="{D87160F7-FCB2-48B7-8BB8-BEFF45F6BF1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97130" y="754144"/>
            <a:ext cx="7865196" cy="5335760"/>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E9282B84-621E-4580-80B7-222118AE446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p:cNvSpPr txBox="1"/>
          <p:nvPr/>
        </p:nvSpPr>
        <p:spPr>
          <a:xfrm>
            <a:off x="3869267" y="688169"/>
            <a:ext cx="7326180" cy="6124754"/>
          </a:xfrm>
          <a:prstGeom prst="rect">
            <a:avLst/>
          </a:prstGeom>
          <a:noFill/>
        </p:spPr>
        <p:txBody>
          <a:bodyPr wrap="square" rtlCol="0">
            <a:spAutoFit/>
          </a:bodyPr>
          <a:lstStyle/>
          <a:p>
            <a:r>
              <a:rPr lang="en-US" b="1" u="sng" dirty="0" smtClean="0"/>
              <a:t>PROS</a:t>
            </a:r>
            <a:endParaRPr lang="en-US" dirty="0"/>
          </a:p>
          <a:p>
            <a:pPr lvl="0"/>
            <a:r>
              <a:rPr lang="en-US" sz="1400" dirty="0"/>
              <a:t>Large building in good physical condition</a:t>
            </a:r>
          </a:p>
          <a:p>
            <a:pPr lvl="0"/>
            <a:r>
              <a:rPr lang="en-US" sz="1400" dirty="0"/>
              <a:t>Large campus with plenty of parking for school</a:t>
            </a:r>
          </a:p>
          <a:p>
            <a:pPr lvl="0"/>
            <a:r>
              <a:rPr lang="en-US" sz="1400" dirty="0"/>
              <a:t>New roof</a:t>
            </a:r>
          </a:p>
          <a:p>
            <a:pPr lvl="0"/>
            <a:r>
              <a:rPr lang="en-US" sz="1400" dirty="0"/>
              <a:t>Physical </a:t>
            </a:r>
            <a:r>
              <a:rPr lang="en-US" sz="1400" dirty="0"/>
              <a:t>E</a:t>
            </a:r>
            <a:r>
              <a:rPr lang="en-US" sz="1400" dirty="0" smtClean="0"/>
              <a:t>d </a:t>
            </a:r>
            <a:r>
              <a:rPr lang="en-US" sz="1400" dirty="0"/>
              <a:t>and </a:t>
            </a:r>
            <a:r>
              <a:rPr lang="en-US" sz="1400" dirty="0" smtClean="0"/>
              <a:t>sports </a:t>
            </a:r>
            <a:r>
              <a:rPr lang="en-US" sz="1400" dirty="0"/>
              <a:t>equipment in good condition</a:t>
            </a:r>
          </a:p>
          <a:p>
            <a:pPr lvl="0"/>
            <a:r>
              <a:rPr lang="en-US" sz="1400" dirty="0"/>
              <a:t>New roof and exterior brick in very good </a:t>
            </a:r>
            <a:r>
              <a:rPr lang="en-US" sz="1400" dirty="0" smtClean="0"/>
              <a:t>condition</a:t>
            </a:r>
            <a:endParaRPr lang="en-US" dirty="0"/>
          </a:p>
          <a:p>
            <a:r>
              <a:rPr lang="en-US" b="1" u="sng" dirty="0"/>
              <a:t>CONS</a:t>
            </a:r>
            <a:endParaRPr lang="en-US" dirty="0"/>
          </a:p>
          <a:p>
            <a:pPr lvl="0"/>
            <a:r>
              <a:rPr lang="en-US" sz="1400" dirty="0"/>
              <a:t>Built in 1972 and only HVAC system has been updated</a:t>
            </a:r>
          </a:p>
          <a:p>
            <a:pPr lvl="0"/>
            <a:r>
              <a:rPr lang="en-US" sz="1400" dirty="0"/>
              <a:t>Boiler piping needs replaced in crawl space</a:t>
            </a:r>
          </a:p>
          <a:p>
            <a:pPr lvl="0"/>
            <a:r>
              <a:rPr lang="en-US" sz="1400" dirty="0"/>
              <a:t>Drain piping needs replaced in some areas</a:t>
            </a:r>
          </a:p>
          <a:p>
            <a:pPr lvl="0"/>
            <a:r>
              <a:rPr lang="en-US" sz="1400" dirty="0"/>
              <a:t>Inefficient lighting</a:t>
            </a:r>
          </a:p>
          <a:p>
            <a:pPr lvl="0"/>
            <a:r>
              <a:rPr lang="en-US" sz="1400" dirty="0"/>
              <a:t>Inefficient windows</a:t>
            </a:r>
          </a:p>
          <a:p>
            <a:pPr lvl="0"/>
            <a:r>
              <a:rPr lang="en-US" sz="1400" dirty="0"/>
              <a:t>Large amount of exterior glass</a:t>
            </a:r>
          </a:p>
          <a:p>
            <a:pPr lvl="0"/>
            <a:r>
              <a:rPr lang="en-US" sz="1400" dirty="0"/>
              <a:t>Elevator needs replaced</a:t>
            </a:r>
          </a:p>
          <a:p>
            <a:pPr lvl="0"/>
            <a:r>
              <a:rPr lang="en-US" sz="1400" dirty="0"/>
              <a:t>Kitchen Walk-In freezer and cooler need replaced</a:t>
            </a:r>
          </a:p>
          <a:p>
            <a:pPr lvl="0"/>
            <a:r>
              <a:rPr lang="en-US" sz="1400" dirty="0"/>
              <a:t>Flooring needs replaced</a:t>
            </a:r>
          </a:p>
          <a:p>
            <a:pPr lvl="0"/>
            <a:r>
              <a:rPr lang="en-US" sz="1400" dirty="0"/>
              <a:t>Interior needs modernized</a:t>
            </a:r>
          </a:p>
          <a:p>
            <a:pPr lvl="0"/>
            <a:r>
              <a:rPr lang="en-US" sz="1400" dirty="0"/>
              <a:t>Commons (Pool Entrance) needs new doors</a:t>
            </a:r>
          </a:p>
          <a:p>
            <a:pPr lvl="0"/>
            <a:r>
              <a:rPr lang="en-US" sz="1400" dirty="0"/>
              <a:t>Generator and emergency power is original needs upgraded</a:t>
            </a:r>
          </a:p>
          <a:p>
            <a:pPr lvl="0"/>
            <a:r>
              <a:rPr lang="en-US" sz="1400" dirty="0"/>
              <a:t>No Captured entrance to the school</a:t>
            </a:r>
          </a:p>
          <a:p>
            <a:pPr lvl="0"/>
            <a:r>
              <a:rPr lang="en-US" sz="1400" dirty="0"/>
              <a:t>Paving needs repaired</a:t>
            </a:r>
          </a:p>
          <a:p>
            <a:pPr lvl="0"/>
            <a:r>
              <a:rPr lang="en-US" sz="1400" dirty="0"/>
              <a:t>Exterior lighting is inefficient</a:t>
            </a:r>
          </a:p>
          <a:p>
            <a:pPr lvl="0"/>
            <a:r>
              <a:rPr lang="en-US" sz="1400" dirty="0"/>
              <a:t>Technology wiring is inadequate</a:t>
            </a:r>
          </a:p>
          <a:p>
            <a:pPr lvl="0"/>
            <a:r>
              <a:rPr lang="en-US" sz="1400" dirty="0"/>
              <a:t>Clocks, </a:t>
            </a:r>
            <a:r>
              <a:rPr lang="en-US" sz="1400" dirty="0" smtClean="0"/>
              <a:t>bells</a:t>
            </a:r>
            <a:r>
              <a:rPr lang="en-US" sz="1400" dirty="0"/>
              <a:t>, </a:t>
            </a:r>
            <a:r>
              <a:rPr lang="en-US" sz="1400" dirty="0" smtClean="0"/>
              <a:t>public </a:t>
            </a:r>
            <a:r>
              <a:rPr lang="en-US" sz="1400" dirty="0"/>
              <a:t>a</a:t>
            </a:r>
            <a:r>
              <a:rPr lang="en-US" sz="1400" dirty="0" smtClean="0"/>
              <a:t>ddress </a:t>
            </a:r>
            <a:r>
              <a:rPr lang="en-US" sz="1400" dirty="0"/>
              <a:t>s</a:t>
            </a:r>
            <a:r>
              <a:rPr lang="en-US" sz="1400" dirty="0" smtClean="0"/>
              <a:t>ystem </a:t>
            </a:r>
            <a:r>
              <a:rPr lang="en-US" sz="1400" dirty="0"/>
              <a:t>needs replaced</a:t>
            </a:r>
          </a:p>
          <a:p>
            <a:endParaRPr lang="en-US" dirty="0"/>
          </a:p>
          <a:p>
            <a:endParaRPr lang="en-US" sz="1200" dirty="0"/>
          </a:p>
          <a:p>
            <a:endParaRPr lang="en-US" dirty="0"/>
          </a:p>
        </p:txBody>
      </p:sp>
      <p:sp>
        <p:nvSpPr>
          <p:cNvPr id="9" name="TextBox 8"/>
          <p:cNvSpPr txBox="1"/>
          <p:nvPr/>
        </p:nvSpPr>
        <p:spPr>
          <a:xfrm>
            <a:off x="3607679" y="188842"/>
            <a:ext cx="5407113" cy="584775"/>
          </a:xfrm>
          <a:prstGeom prst="rect">
            <a:avLst/>
          </a:prstGeom>
          <a:noFill/>
        </p:spPr>
        <p:txBody>
          <a:bodyPr wrap="square" rtlCol="0">
            <a:spAutoFit/>
          </a:bodyPr>
          <a:lstStyle/>
          <a:p>
            <a:r>
              <a:rPr lang="en-US" sz="3200" dirty="0" smtClean="0">
                <a:solidFill>
                  <a:schemeClr val="bg1"/>
                </a:solidFill>
              </a:rPr>
              <a:t>PROS AND CONS</a:t>
            </a:r>
            <a:endParaRPr lang="en-US" sz="3200" dirty="0">
              <a:solidFill>
                <a:schemeClr val="bg1"/>
              </a:solidFill>
            </a:endParaRPr>
          </a:p>
        </p:txBody>
      </p:sp>
      <p:pic>
        <p:nvPicPr>
          <p:cNvPr id="7" name="Picture 6"/>
          <p:cNvPicPr>
            <a:picLocks noChangeAspect="1"/>
          </p:cNvPicPr>
          <p:nvPr/>
        </p:nvPicPr>
        <p:blipFill rotWithShape="1">
          <a:blip r:embed="rId3"/>
          <a:srcRect t="14380" b="15592"/>
          <a:stretch/>
        </p:blipFill>
        <p:spPr>
          <a:xfrm>
            <a:off x="3067" y="1679716"/>
            <a:ext cx="3451503" cy="1590260"/>
          </a:xfrm>
          <a:prstGeom prst="rect">
            <a:avLst/>
          </a:prstGeom>
        </p:spPr>
      </p:pic>
      <p:pic>
        <p:nvPicPr>
          <p:cNvPr id="8" name="Picture 7"/>
          <p:cNvPicPr>
            <a:picLocks noChangeAspect="1"/>
          </p:cNvPicPr>
          <p:nvPr/>
        </p:nvPicPr>
        <p:blipFill>
          <a:blip r:embed="rId4"/>
          <a:stretch>
            <a:fillRect/>
          </a:stretch>
        </p:blipFill>
        <p:spPr>
          <a:xfrm>
            <a:off x="-3808" y="3389249"/>
            <a:ext cx="3447399" cy="2700655"/>
          </a:xfrm>
          <a:prstGeom prst="rect">
            <a:avLst/>
          </a:prstGeom>
        </p:spPr>
      </p:pic>
    </p:spTree>
    <p:extLst>
      <p:ext uri="{BB962C8B-B14F-4D97-AF65-F5344CB8AC3E}">
        <p14:creationId xmlns:p14="http://schemas.microsoft.com/office/powerpoint/2010/main" val="18842161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alpha val="19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A178560-78C9-4CB5-BE46-05302CDA8E9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multiple people looking at blueprints&#10;">
            <a:extLst>
              <a:ext uri="{FF2B5EF4-FFF2-40B4-BE49-F238E27FC236}">
                <a16:creationId xmlns:a16="http://schemas.microsoft.com/office/drawing/2014/main" id="{DC582F7A-0108-4267-A3E3-CA43CDA209C6}"/>
              </a:ext>
            </a:extLst>
          </p:cNvPr>
          <p:cNvPicPr>
            <a:picLocks noChangeAspect="1"/>
          </p:cNvPicPr>
          <p:nvPr/>
        </p:nvPicPr>
        <p:blipFill rotWithShape="1">
          <a:blip r:embed="rId2">
            <a:duotone>
              <a:prstClr val="black"/>
              <a:schemeClr val="accent2">
                <a:tint val="45000"/>
                <a:satMod val="400000"/>
              </a:schemeClr>
            </a:duotone>
            <a:extLst>
              <a:ext uri="{BEBA8EAE-BF5A-486C-A8C5-ECC9F3942E4B}">
                <a14:imgProps xmlns:a14="http://schemas.microsoft.com/office/drawing/2010/main">
                  <a14:imgLayer r:embed="rId3">
                    <a14:imgEffect>
                      <a14:brightnessContrast bright="1000"/>
                    </a14:imgEffect>
                  </a14:imgLayer>
                </a14:imgProps>
              </a:ext>
            </a:extLst>
          </a:blip>
          <a:srcRect l="25"/>
          <a:stretch/>
        </p:blipFill>
        <p:spPr>
          <a:xfrm>
            <a:off x="10980" y="-6976"/>
            <a:ext cx="12188932" cy="6858000"/>
          </a:xfrm>
          <a:prstGeom prst="rect">
            <a:avLst/>
          </a:prstGeom>
        </p:spPr>
      </p:pic>
      <p:sp>
        <p:nvSpPr>
          <p:cNvPr id="12" name="Rectangle 11">
            <a:extLst>
              <a:ext uri="{FF2B5EF4-FFF2-40B4-BE49-F238E27FC236}">
                <a16:creationId xmlns:a16="http://schemas.microsoft.com/office/drawing/2014/main" id="{69461EC9-A94F-4225-B526-5C862F340FB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D87160F7-FCB2-48B7-8BB8-BEFF45F6BF1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97130" y="754144"/>
            <a:ext cx="7865196" cy="5335760"/>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E9282B84-621E-4580-80B7-222118AE446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p:cNvSpPr txBox="1"/>
          <p:nvPr/>
        </p:nvSpPr>
        <p:spPr>
          <a:xfrm>
            <a:off x="3842158" y="857132"/>
            <a:ext cx="7659147" cy="4431983"/>
          </a:xfrm>
          <a:prstGeom prst="rect">
            <a:avLst/>
          </a:prstGeom>
          <a:noFill/>
        </p:spPr>
        <p:txBody>
          <a:bodyPr wrap="square" rtlCol="0">
            <a:spAutoFit/>
          </a:bodyPr>
          <a:lstStyle/>
          <a:p>
            <a:r>
              <a:rPr lang="en-US" b="1" u="sng" dirty="0" smtClean="0"/>
              <a:t>Short Term</a:t>
            </a:r>
          </a:p>
          <a:p>
            <a:r>
              <a:rPr lang="en-US" dirty="0"/>
              <a:t>Commons </a:t>
            </a:r>
            <a:r>
              <a:rPr lang="en-US" dirty="0" smtClean="0"/>
              <a:t>doors</a:t>
            </a:r>
            <a:endParaRPr lang="en-US" dirty="0"/>
          </a:p>
          <a:p>
            <a:r>
              <a:rPr lang="en-US" dirty="0"/>
              <a:t>Lighting upgrades piping replacement plan</a:t>
            </a:r>
          </a:p>
          <a:p>
            <a:r>
              <a:rPr lang="en-US" dirty="0"/>
              <a:t>Captured </a:t>
            </a:r>
            <a:r>
              <a:rPr lang="en-US" dirty="0" smtClean="0"/>
              <a:t>entrance</a:t>
            </a:r>
            <a:endParaRPr lang="en-US" dirty="0"/>
          </a:p>
          <a:p>
            <a:r>
              <a:rPr lang="en-US" dirty="0"/>
              <a:t>Walk –in </a:t>
            </a:r>
            <a:r>
              <a:rPr lang="en-US" dirty="0"/>
              <a:t>c</a:t>
            </a:r>
            <a:r>
              <a:rPr lang="en-US" dirty="0" smtClean="0"/>
              <a:t>ooler </a:t>
            </a:r>
            <a:r>
              <a:rPr lang="en-US" dirty="0"/>
              <a:t>and </a:t>
            </a:r>
            <a:r>
              <a:rPr lang="en-US" dirty="0" smtClean="0"/>
              <a:t>freezer </a:t>
            </a:r>
            <a:r>
              <a:rPr lang="en-US" dirty="0"/>
              <a:t>replacement</a:t>
            </a:r>
          </a:p>
          <a:p>
            <a:r>
              <a:rPr lang="en-US" dirty="0"/>
              <a:t>Paving repairs and paving maintenance plan district wide</a:t>
            </a:r>
          </a:p>
          <a:p>
            <a:r>
              <a:rPr lang="en-US" dirty="0"/>
              <a:t>PA, </a:t>
            </a:r>
            <a:r>
              <a:rPr lang="en-US" dirty="0" smtClean="0"/>
              <a:t>bells</a:t>
            </a:r>
            <a:r>
              <a:rPr lang="en-US" dirty="0"/>
              <a:t>, </a:t>
            </a:r>
            <a:r>
              <a:rPr lang="en-US" dirty="0" smtClean="0"/>
              <a:t>clock </a:t>
            </a:r>
            <a:r>
              <a:rPr lang="en-US" dirty="0"/>
              <a:t>s</a:t>
            </a:r>
            <a:r>
              <a:rPr lang="en-US" dirty="0" smtClean="0"/>
              <a:t>ystem </a:t>
            </a:r>
            <a:r>
              <a:rPr lang="en-US" dirty="0"/>
              <a:t>r</a:t>
            </a:r>
            <a:r>
              <a:rPr lang="en-US" dirty="0" smtClean="0"/>
              <a:t>eplacement</a:t>
            </a:r>
            <a:endParaRPr lang="en-US" dirty="0"/>
          </a:p>
          <a:p>
            <a:r>
              <a:rPr lang="en-US" dirty="0"/>
              <a:t>Elevator </a:t>
            </a:r>
            <a:r>
              <a:rPr lang="en-US" dirty="0" smtClean="0"/>
              <a:t>replacement</a:t>
            </a:r>
            <a:endParaRPr lang="en-US" dirty="0"/>
          </a:p>
          <a:p>
            <a:r>
              <a:rPr lang="en-US" dirty="0"/>
              <a:t>Flooring </a:t>
            </a:r>
            <a:r>
              <a:rPr lang="en-US" dirty="0" smtClean="0"/>
              <a:t>replacement</a:t>
            </a:r>
            <a:endParaRPr lang="en-US" dirty="0"/>
          </a:p>
          <a:p>
            <a:r>
              <a:rPr lang="en-US" dirty="0"/>
              <a:t>Auditorium </a:t>
            </a:r>
            <a:r>
              <a:rPr lang="en-US" dirty="0" smtClean="0"/>
              <a:t>renovation </a:t>
            </a:r>
            <a:r>
              <a:rPr lang="en-US" dirty="0"/>
              <a:t>including </a:t>
            </a:r>
            <a:r>
              <a:rPr lang="en-US" dirty="0" smtClean="0"/>
              <a:t>lighting </a:t>
            </a:r>
            <a:r>
              <a:rPr lang="en-US" dirty="0"/>
              <a:t>and </a:t>
            </a:r>
            <a:r>
              <a:rPr lang="en-US" dirty="0" smtClean="0"/>
              <a:t>stage </a:t>
            </a:r>
            <a:r>
              <a:rPr lang="en-US" dirty="0"/>
              <a:t>i</a:t>
            </a:r>
            <a:r>
              <a:rPr lang="en-US" dirty="0" smtClean="0"/>
              <a:t>mprovements</a:t>
            </a:r>
            <a:endParaRPr lang="en-US" dirty="0"/>
          </a:p>
          <a:p>
            <a:r>
              <a:rPr lang="en-US" dirty="0"/>
              <a:t>Study and </a:t>
            </a:r>
            <a:r>
              <a:rPr lang="en-US" dirty="0" smtClean="0"/>
              <a:t>improve </a:t>
            </a:r>
            <a:r>
              <a:rPr lang="en-US" dirty="0"/>
              <a:t>electrical energy efficiency</a:t>
            </a:r>
          </a:p>
          <a:p>
            <a:r>
              <a:rPr lang="en-US" dirty="0"/>
              <a:t>Improve stairwell rail safety</a:t>
            </a:r>
          </a:p>
          <a:p>
            <a:r>
              <a:rPr lang="en-US" dirty="0"/>
              <a:t>Replace </a:t>
            </a:r>
            <a:r>
              <a:rPr lang="en-US" dirty="0" smtClean="0"/>
              <a:t>track </a:t>
            </a:r>
            <a:r>
              <a:rPr lang="en-US" dirty="0"/>
              <a:t>s</a:t>
            </a:r>
            <a:r>
              <a:rPr lang="en-US" dirty="0" smtClean="0"/>
              <a:t>urface</a:t>
            </a:r>
            <a:endParaRPr lang="en-US" dirty="0"/>
          </a:p>
          <a:p>
            <a:endParaRPr lang="en-US" dirty="0" smtClean="0"/>
          </a:p>
          <a:p>
            <a:endParaRPr lang="en-US" sz="1200" dirty="0"/>
          </a:p>
          <a:p>
            <a:endParaRPr lang="en-US" dirty="0"/>
          </a:p>
        </p:txBody>
      </p:sp>
      <p:sp>
        <p:nvSpPr>
          <p:cNvPr id="11" name="TextBox 10"/>
          <p:cNvSpPr txBox="1"/>
          <p:nvPr/>
        </p:nvSpPr>
        <p:spPr>
          <a:xfrm>
            <a:off x="3607679" y="188842"/>
            <a:ext cx="5407113" cy="584775"/>
          </a:xfrm>
          <a:prstGeom prst="rect">
            <a:avLst/>
          </a:prstGeom>
          <a:noFill/>
        </p:spPr>
        <p:txBody>
          <a:bodyPr wrap="square" rtlCol="0">
            <a:spAutoFit/>
          </a:bodyPr>
          <a:lstStyle/>
          <a:p>
            <a:r>
              <a:rPr lang="en-US" sz="3200" dirty="0" smtClean="0">
                <a:solidFill>
                  <a:schemeClr val="bg1"/>
                </a:solidFill>
              </a:rPr>
              <a:t>PRIORITIES</a:t>
            </a:r>
            <a:endParaRPr lang="en-US" sz="3200" dirty="0">
              <a:solidFill>
                <a:schemeClr val="bg1"/>
              </a:solidFill>
            </a:endParaRPr>
          </a:p>
        </p:txBody>
      </p:sp>
      <p:sp>
        <p:nvSpPr>
          <p:cNvPr id="15" name="Title 1">
            <a:extLst>
              <a:ext uri="{FF2B5EF4-FFF2-40B4-BE49-F238E27FC236}">
                <a16:creationId xmlns:a16="http://schemas.microsoft.com/office/drawing/2014/main" id="{28492750-E12D-4995-ABCB-5BB846060890}"/>
              </a:ext>
            </a:extLst>
          </p:cNvPr>
          <p:cNvSpPr>
            <a:spLocks noGrp="1"/>
          </p:cNvSpPr>
          <p:nvPr>
            <p:ph type="title"/>
          </p:nvPr>
        </p:nvSpPr>
        <p:spPr>
          <a:xfrm>
            <a:off x="6423" y="749426"/>
            <a:ext cx="2947482" cy="1048912"/>
          </a:xfrm>
        </p:spPr>
        <p:txBody>
          <a:bodyPr>
            <a:normAutofit/>
          </a:bodyPr>
          <a:lstStyle/>
          <a:p>
            <a:r>
              <a:rPr lang="en-US" b="1" dirty="0" smtClean="0"/>
              <a:t>High School</a:t>
            </a:r>
            <a:endParaRPr lang="en-US" b="1" dirty="0"/>
          </a:p>
        </p:txBody>
      </p:sp>
    </p:spTree>
    <p:extLst>
      <p:ext uri="{BB962C8B-B14F-4D97-AF65-F5344CB8AC3E}">
        <p14:creationId xmlns:p14="http://schemas.microsoft.com/office/powerpoint/2010/main" val="12426453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alpha val="19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A178560-78C9-4CB5-BE46-05302CDA8E9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multiple people looking at blueprints&#10;">
            <a:extLst>
              <a:ext uri="{FF2B5EF4-FFF2-40B4-BE49-F238E27FC236}">
                <a16:creationId xmlns:a16="http://schemas.microsoft.com/office/drawing/2014/main" id="{DC582F7A-0108-4267-A3E3-CA43CDA209C6}"/>
              </a:ext>
            </a:extLst>
          </p:cNvPr>
          <p:cNvPicPr>
            <a:picLocks noChangeAspect="1"/>
          </p:cNvPicPr>
          <p:nvPr/>
        </p:nvPicPr>
        <p:blipFill rotWithShape="1">
          <a:blip r:embed="rId2">
            <a:duotone>
              <a:prstClr val="black"/>
              <a:schemeClr val="accent2">
                <a:tint val="45000"/>
                <a:satMod val="400000"/>
              </a:schemeClr>
            </a:duotone>
            <a:extLst>
              <a:ext uri="{BEBA8EAE-BF5A-486C-A8C5-ECC9F3942E4B}">
                <a14:imgProps xmlns:a14="http://schemas.microsoft.com/office/drawing/2010/main">
                  <a14:imgLayer r:embed="rId3">
                    <a14:imgEffect>
                      <a14:brightnessContrast bright="1000"/>
                    </a14:imgEffect>
                  </a14:imgLayer>
                </a14:imgProps>
              </a:ext>
            </a:extLst>
          </a:blip>
          <a:srcRect l="25"/>
          <a:stretch/>
        </p:blipFill>
        <p:spPr>
          <a:xfrm>
            <a:off x="10980" y="-6976"/>
            <a:ext cx="12188932" cy="6858000"/>
          </a:xfrm>
          <a:prstGeom prst="rect">
            <a:avLst/>
          </a:prstGeom>
        </p:spPr>
      </p:pic>
      <p:sp>
        <p:nvSpPr>
          <p:cNvPr id="12" name="Rectangle 11">
            <a:extLst>
              <a:ext uri="{FF2B5EF4-FFF2-40B4-BE49-F238E27FC236}">
                <a16:creationId xmlns:a16="http://schemas.microsoft.com/office/drawing/2014/main" id="{69461EC9-A94F-4225-B526-5C862F340FB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D87160F7-FCB2-48B7-8BB8-BEFF45F6BF1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97130" y="754144"/>
            <a:ext cx="7865196" cy="5335760"/>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E9282B84-621E-4580-80B7-222118AE446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p:cNvSpPr txBox="1"/>
          <p:nvPr/>
        </p:nvSpPr>
        <p:spPr>
          <a:xfrm>
            <a:off x="3842158" y="857132"/>
            <a:ext cx="7659147" cy="5539978"/>
          </a:xfrm>
          <a:prstGeom prst="rect">
            <a:avLst/>
          </a:prstGeom>
          <a:noFill/>
        </p:spPr>
        <p:txBody>
          <a:bodyPr wrap="square" rtlCol="0">
            <a:spAutoFit/>
          </a:bodyPr>
          <a:lstStyle/>
          <a:p>
            <a:r>
              <a:rPr lang="en-US" b="1" u="sng" dirty="0" smtClean="0"/>
              <a:t>Mid Term</a:t>
            </a:r>
          </a:p>
          <a:p>
            <a:r>
              <a:rPr lang="en-US" dirty="0"/>
              <a:t>Improve energy efficiency</a:t>
            </a:r>
          </a:p>
          <a:p>
            <a:r>
              <a:rPr lang="en-US" dirty="0"/>
              <a:t>Continue piping replacement plan</a:t>
            </a:r>
          </a:p>
          <a:p>
            <a:r>
              <a:rPr lang="en-US" dirty="0"/>
              <a:t>Replace Interior </a:t>
            </a:r>
            <a:r>
              <a:rPr lang="en-US" dirty="0" smtClean="0"/>
              <a:t>doors </a:t>
            </a:r>
            <a:r>
              <a:rPr lang="en-US" dirty="0"/>
              <a:t>and </a:t>
            </a:r>
            <a:r>
              <a:rPr lang="en-US" dirty="0" smtClean="0"/>
              <a:t>hardware</a:t>
            </a:r>
            <a:endParaRPr lang="en-US" dirty="0"/>
          </a:p>
          <a:p>
            <a:r>
              <a:rPr lang="en-US" dirty="0"/>
              <a:t>Replace </a:t>
            </a:r>
            <a:r>
              <a:rPr lang="en-US" dirty="0" smtClean="0"/>
              <a:t>gate </a:t>
            </a:r>
            <a:r>
              <a:rPr lang="en-US" dirty="0"/>
              <a:t>valves throughout building</a:t>
            </a:r>
          </a:p>
          <a:p>
            <a:r>
              <a:rPr lang="en-US" dirty="0"/>
              <a:t>Clean, </a:t>
            </a:r>
            <a:r>
              <a:rPr lang="en-US" dirty="0" smtClean="0"/>
              <a:t>seal </a:t>
            </a:r>
            <a:r>
              <a:rPr lang="en-US" dirty="0"/>
              <a:t>and </a:t>
            </a:r>
            <a:r>
              <a:rPr lang="en-US" dirty="0" smtClean="0"/>
              <a:t>caulk </a:t>
            </a:r>
            <a:r>
              <a:rPr lang="en-US" dirty="0"/>
              <a:t>e</a:t>
            </a:r>
            <a:r>
              <a:rPr lang="en-US" dirty="0" smtClean="0"/>
              <a:t>xterior </a:t>
            </a:r>
            <a:r>
              <a:rPr lang="en-US" dirty="0"/>
              <a:t>masonry </a:t>
            </a:r>
            <a:r>
              <a:rPr lang="en-US" dirty="0" smtClean="0"/>
              <a:t>surfaces</a:t>
            </a:r>
            <a:endParaRPr lang="en-US" dirty="0"/>
          </a:p>
          <a:p>
            <a:r>
              <a:rPr lang="en-US" dirty="0"/>
              <a:t>Replace drain and boiler piping as needed</a:t>
            </a:r>
          </a:p>
          <a:p>
            <a:r>
              <a:rPr lang="en-US" dirty="0"/>
              <a:t>Interior </a:t>
            </a:r>
            <a:r>
              <a:rPr lang="en-US" dirty="0" smtClean="0"/>
              <a:t>renovation</a:t>
            </a:r>
            <a:endParaRPr lang="en-US" dirty="0"/>
          </a:p>
          <a:p>
            <a:r>
              <a:rPr lang="en-US" dirty="0"/>
              <a:t>Improve ADA compliance</a:t>
            </a:r>
          </a:p>
          <a:p>
            <a:r>
              <a:rPr lang="en-US" dirty="0"/>
              <a:t>Bathroom </a:t>
            </a:r>
            <a:r>
              <a:rPr lang="en-US" dirty="0" smtClean="0"/>
              <a:t>renovations</a:t>
            </a:r>
            <a:endParaRPr lang="en-US" dirty="0"/>
          </a:p>
          <a:p>
            <a:r>
              <a:rPr lang="en-US" dirty="0"/>
              <a:t>Interior </a:t>
            </a:r>
            <a:r>
              <a:rPr lang="en-US" dirty="0" smtClean="0"/>
              <a:t>renovation</a:t>
            </a:r>
            <a:endParaRPr lang="en-US" dirty="0"/>
          </a:p>
          <a:p>
            <a:endParaRPr lang="en-US" dirty="0" smtClean="0"/>
          </a:p>
          <a:p>
            <a:r>
              <a:rPr lang="en-US" b="1" u="sng" dirty="0" smtClean="0"/>
              <a:t>Long Term</a:t>
            </a:r>
          </a:p>
          <a:p>
            <a:r>
              <a:rPr lang="en-US" dirty="0"/>
              <a:t>Continue </a:t>
            </a:r>
            <a:r>
              <a:rPr lang="en-US" dirty="0" smtClean="0"/>
              <a:t>interior </a:t>
            </a:r>
            <a:r>
              <a:rPr lang="en-US" dirty="0"/>
              <a:t>renovation</a:t>
            </a:r>
          </a:p>
          <a:p>
            <a:r>
              <a:rPr lang="en-US" dirty="0"/>
              <a:t>Continue piping replacement plan</a:t>
            </a:r>
          </a:p>
          <a:p>
            <a:r>
              <a:rPr lang="en-US" dirty="0"/>
              <a:t>Bathroom </a:t>
            </a:r>
            <a:r>
              <a:rPr lang="en-US" dirty="0" smtClean="0"/>
              <a:t>replacement</a:t>
            </a:r>
            <a:endParaRPr lang="en-US" dirty="0"/>
          </a:p>
          <a:p>
            <a:r>
              <a:rPr lang="en-US" dirty="0"/>
              <a:t>Replace </a:t>
            </a:r>
            <a:r>
              <a:rPr lang="en-US" dirty="0" smtClean="0"/>
              <a:t>turf </a:t>
            </a:r>
            <a:r>
              <a:rPr lang="en-US" dirty="0"/>
              <a:t>f</a:t>
            </a:r>
            <a:r>
              <a:rPr lang="en-US" dirty="0" smtClean="0"/>
              <a:t>ield</a:t>
            </a:r>
            <a:endParaRPr lang="en-US" dirty="0"/>
          </a:p>
          <a:p>
            <a:endParaRPr lang="en-US" dirty="0" smtClean="0"/>
          </a:p>
          <a:p>
            <a:endParaRPr lang="en-US" sz="1200" dirty="0"/>
          </a:p>
          <a:p>
            <a:endParaRPr lang="en-US" dirty="0"/>
          </a:p>
        </p:txBody>
      </p:sp>
      <p:sp>
        <p:nvSpPr>
          <p:cNvPr id="11" name="TextBox 10"/>
          <p:cNvSpPr txBox="1"/>
          <p:nvPr/>
        </p:nvSpPr>
        <p:spPr>
          <a:xfrm>
            <a:off x="3607679" y="188842"/>
            <a:ext cx="5407113" cy="584775"/>
          </a:xfrm>
          <a:prstGeom prst="rect">
            <a:avLst/>
          </a:prstGeom>
          <a:noFill/>
        </p:spPr>
        <p:txBody>
          <a:bodyPr wrap="square" rtlCol="0">
            <a:spAutoFit/>
          </a:bodyPr>
          <a:lstStyle/>
          <a:p>
            <a:r>
              <a:rPr lang="en-US" sz="3200" dirty="0" smtClean="0">
                <a:solidFill>
                  <a:schemeClr val="bg1"/>
                </a:solidFill>
              </a:rPr>
              <a:t>PRIORITIES</a:t>
            </a:r>
            <a:endParaRPr lang="en-US" sz="3200" dirty="0">
              <a:solidFill>
                <a:schemeClr val="bg1"/>
              </a:solidFill>
            </a:endParaRPr>
          </a:p>
        </p:txBody>
      </p:sp>
      <p:sp>
        <p:nvSpPr>
          <p:cNvPr id="15" name="Title 1">
            <a:extLst>
              <a:ext uri="{FF2B5EF4-FFF2-40B4-BE49-F238E27FC236}">
                <a16:creationId xmlns:a16="http://schemas.microsoft.com/office/drawing/2014/main" id="{28492750-E12D-4995-ABCB-5BB846060890}"/>
              </a:ext>
            </a:extLst>
          </p:cNvPr>
          <p:cNvSpPr>
            <a:spLocks noGrp="1"/>
          </p:cNvSpPr>
          <p:nvPr>
            <p:ph type="title"/>
          </p:nvPr>
        </p:nvSpPr>
        <p:spPr>
          <a:xfrm>
            <a:off x="6423" y="749426"/>
            <a:ext cx="2947482" cy="1048912"/>
          </a:xfrm>
        </p:spPr>
        <p:txBody>
          <a:bodyPr>
            <a:normAutofit/>
          </a:bodyPr>
          <a:lstStyle/>
          <a:p>
            <a:r>
              <a:rPr lang="en-US" b="1" dirty="0" smtClean="0"/>
              <a:t>High School</a:t>
            </a:r>
            <a:endParaRPr lang="en-US" b="1" dirty="0"/>
          </a:p>
        </p:txBody>
      </p:sp>
    </p:spTree>
    <p:extLst>
      <p:ext uri="{BB962C8B-B14F-4D97-AF65-F5344CB8AC3E}">
        <p14:creationId xmlns:p14="http://schemas.microsoft.com/office/powerpoint/2010/main" val="32118648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A178560-78C9-4CB5-BE46-05302CDA8E9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multiple people looking at blueprints&#10;">
            <a:extLst>
              <a:ext uri="{FF2B5EF4-FFF2-40B4-BE49-F238E27FC236}">
                <a16:creationId xmlns:a16="http://schemas.microsoft.com/office/drawing/2014/main" id="{DC582F7A-0108-4267-A3E3-CA43CDA209C6}"/>
              </a:ext>
            </a:extLst>
          </p:cNvPr>
          <p:cNvPicPr>
            <a:picLocks noChangeAspect="1"/>
          </p:cNvPicPr>
          <p:nvPr/>
        </p:nvPicPr>
        <p:blipFill rotWithShape="1">
          <a:blip r:embed="rId2">
            <a:extLst/>
          </a:blip>
          <a:srcRect l="25"/>
          <a:stretch/>
        </p:blipFill>
        <p:spPr>
          <a:xfrm>
            <a:off x="9490" y="12904"/>
            <a:ext cx="12188932" cy="6858000"/>
          </a:xfrm>
          <a:prstGeom prst="rect">
            <a:avLst/>
          </a:prstGeom>
        </p:spPr>
      </p:pic>
      <p:sp>
        <p:nvSpPr>
          <p:cNvPr id="12" name="Rectangle 11">
            <a:extLst>
              <a:ext uri="{FF2B5EF4-FFF2-40B4-BE49-F238E27FC236}">
                <a16:creationId xmlns:a16="http://schemas.microsoft.com/office/drawing/2014/main" id="{69461EC9-A94F-4225-B526-5C862F340FB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28492750-E12D-4995-ABCB-5BB846060890}"/>
              </a:ext>
            </a:extLst>
          </p:cNvPr>
          <p:cNvSpPr>
            <a:spLocks noGrp="1"/>
          </p:cNvSpPr>
          <p:nvPr>
            <p:ph type="title"/>
          </p:nvPr>
        </p:nvSpPr>
        <p:spPr>
          <a:xfrm>
            <a:off x="6423" y="749426"/>
            <a:ext cx="3347718" cy="1048912"/>
          </a:xfrm>
        </p:spPr>
        <p:txBody>
          <a:bodyPr>
            <a:normAutofit fontScale="90000"/>
          </a:bodyPr>
          <a:lstStyle/>
          <a:p>
            <a:r>
              <a:rPr lang="en-US" b="1" dirty="0" smtClean="0"/>
              <a:t>Maintenance Bldg.</a:t>
            </a:r>
            <a:endParaRPr lang="en-US" b="1" dirty="0"/>
          </a:p>
        </p:txBody>
      </p:sp>
      <p:sp>
        <p:nvSpPr>
          <p:cNvPr id="14" name="Rectangle 13">
            <a:extLst>
              <a:ext uri="{FF2B5EF4-FFF2-40B4-BE49-F238E27FC236}">
                <a16:creationId xmlns:a16="http://schemas.microsoft.com/office/drawing/2014/main" id="{D87160F7-FCB2-48B7-8BB8-BEFF45F6BF1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97130" y="754144"/>
            <a:ext cx="7865196" cy="5335760"/>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E9282B84-621E-4580-80B7-222118AE446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p:cNvSpPr txBox="1"/>
          <p:nvPr/>
        </p:nvSpPr>
        <p:spPr>
          <a:xfrm>
            <a:off x="3869267" y="904745"/>
            <a:ext cx="7326180" cy="4154984"/>
          </a:xfrm>
          <a:prstGeom prst="rect">
            <a:avLst/>
          </a:prstGeom>
          <a:noFill/>
        </p:spPr>
        <p:txBody>
          <a:bodyPr wrap="square" rtlCol="0">
            <a:spAutoFit/>
          </a:bodyPr>
          <a:lstStyle/>
          <a:p>
            <a:r>
              <a:rPr lang="en-US" b="1" u="sng" dirty="0" smtClean="0"/>
              <a:t>PROS</a:t>
            </a:r>
            <a:endParaRPr lang="en-US" dirty="0"/>
          </a:p>
          <a:p>
            <a:r>
              <a:rPr lang="en-US" dirty="0"/>
              <a:t>Location of building on campus makes it very versatile</a:t>
            </a:r>
          </a:p>
          <a:p>
            <a:r>
              <a:rPr lang="en-US" dirty="0"/>
              <a:t>New r</a:t>
            </a:r>
            <a:r>
              <a:rPr lang="en-US" dirty="0" smtClean="0"/>
              <a:t>oof has been installed recently</a:t>
            </a:r>
            <a:endParaRPr lang="en-US" dirty="0"/>
          </a:p>
          <a:p>
            <a:r>
              <a:rPr lang="en-US" dirty="0"/>
              <a:t>All utilities are available in the building</a:t>
            </a:r>
          </a:p>
          <a:p>
            <a:endParaRPr lang="en-US" b="1" u="sng" dirty="0" smtClean="0"/>
          </a:p>
          <a:p>
            <a:r>
              <a:rPr lang="en-US" b="1" u="sng" dirty="0" smtClean="0"/>
              <a:t>CONS</a:t>
            </a:r>
            <a:endParaRPr lang="en-US" dirty="0"/>
          </a:p>
          <a:p>
            <a:r>
              <a:rPr lang="en-US" dirty="0"/>
              <a:t>Needs new man doors</a:t>
            </a:r>
          </a:p>
          <a:p>
            <a:r>
              <a:rPr lang="en-US" dirty="0"/>
              <a:t>No insulation</a:t>
            </a:r>
          </a:p>
          <a:p>
            <a:r>
              <a:rPr lang="en-US" dirty="0"/>
              <a:t>Heating is not energy efficient</a:t>
            </a:r>
          </a:p>
          <a:p>
            <a:r>
              <a:rPr lang="en-US" dirty="0"/>
              <a:t>No fire protection (sprinklers or alarm)</a:t>
            </a:r>
          </a:p>
          <a:p>
            <a:r>
              <a:rPr lang="en-US" dirty="0"/>
              <a:t>No safe way around building</a:t>
            </a:r>
          </a:p>
          <a:p>
            <a:r>
              <a:rPr lang="en-US" dirty="0"/>
              <a:t>Lighting is inefficient</a:t>
            </a:r>
          </a:p>
          <a:p>
            <a:endParaRPr lang="en-US" dirty="0"/>
          </a:p>
          <a:p>
            <a:endParaRPr lang="en-US" sz="1200" dirty="0"/>
          </a:p>
          <a:p>
            <a:endParaRPr lang="en-US" dirty="0"/>
          </a:p>
        </p:txBody>
      </p:sp>
      <p:sp>
        <p:nvSpPr>
          <p:cNvPr id="9" name="TextBox 8"/>
          <p:cNvSpPr txBox="1"/>
          <p:nvPr/>
        </p:nvSpPr>
        <p:spPr>
          <a:xfrm>
            <a:off x="3607679" y="188842"/>
            <a:ext cx="5407113" cy="584775"/>
          </a:xfrm>
          <a:prstGeom prst="rect">
            <a:avLst/>
          </a:prstGeom>
          <a:noFill/>
        </p:spPr>
        <p:txBody>
          <a:bodyPr wrap="square" rtlCol="0">
            <a:spAutoFit/>
          </a:bodyPr>
          <a:lstStyle/>
          <a:p>
            <a:r>
              <a:rPr lang="en-US" sz="3200" dirty="0" smtClean="0">
                <a:solidFill>
                  <a:schemeClr val="bg1"/>
                </a:solidFill>
              </a:rPr>
              <a:t>PROS AND CONS</a:t>
            </a:r>
            <a:endParaRPr lang="en-US" sz="3200" dirty="0">
              <a:solidFill>
                <a:schemeClr val="bg1"/>
              </a:solidFill>
            </a:endParaRPr>
          </a:p>
        </p:txBody>
      </p:sp>
      <p:pic>
        <p:nvPicPr>
          <p:cNvPr id="3" name="Picture 2"/>
          <p:cNvPicPr>
            <a:picLocks noChangeAspect="1"/>
          </p:cNvPicPr>
          <p:nvPr/>
        </p:nvPicPr>
        <p:blipFill rotWithShape="1">
          <a:blip r:embed="rId3"/>
          <a:srcRect b="17301"/>
          <a:stretch/>
        </p:blipFill>
        <p:spPr>
          <a:xfrm>
            <a:off x="-6422" y="1707737"/>
            <a:ext cx="3452831" cy="1552821"/>
          </a:xfrm>
          <a:prstGeom prst="rect">
            <a:avLst/>
          </a:prstGeom>
        </p:spPr>
      </p:pic>
      <p:pic>
        <p:nvPicPr>
          <p:cNvPr id="13" name="Picture 12"/>
          <p:cNvPicPr>
            <a:picLocks noChangeAspect="1"/>
          </p:cNvPicPr>
          <p:nvPr/>
        </p:nvPicPr>
        <p:blipFill>
          <a:blip r:embed="rId4"/>
          <a:stretch>
            <a:fillRect/>
          </a:stretch>
        </p:blipFill>
        <p:spPr>
          <a:xfrm>
            <a:off x="-3808" y="3389249"/>
            <a:ext cx="3447399" cy="2700655"/>
          </a:xfrm>
          <a:prstGeom prst="rect">
            <a:avLst/>
          </a:prstGeom>
        </p:spPr>
      </p:pic>
    </p:spTree>
    <p:extLst>
      <p:ext uri="{BB962C8B-B14F-4D97-AF65-F5344CB8AC3E}">
        <p14:creationId xmlns:p14="http://schemas.microsoft.com/office/powerpoint/2010/main" val="25320771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alpha val="19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A178560-78C9-4CB5-BE46-05302CDA8E9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multiple people looking at blueprints&#10;">
            <a:extLst>
              <a:ext uri="{FF2B5EF4-FFF2-40B4-BE49-F238E27FC236}">
                <a16:creationId xmlns:a16="http://schemas.microsoft.com/office/drawing/2014/main" id="{DC582F7A-0108-4267-A3E3-CA43CDA209C6}"/>
              </a:ext>
            </a:extLst>
          </p:cNvPr>
          <p:cNvPicPr>
            <a:picLocks noChangeAspect="1"/>
          </p:cNvPicPr>
          <p:nvPr/>
        </p:nvPicPr>
        <p:blipFill rotWithShape="1">
          <a:blip r:embed="rId2">
            <a:duotone>
              <a:prstClr val="black"/>
              <a:schemeClr val="accent2">
                <a:tint val="45000"/>
                <a:satMod val="400000"/>
              </a:schemeClr>
            </a:duotone>
            <a:extLst>
              <a:ext uri="{BEBA8EAE-BF5A-486C-A8C5-ECC9F3942E4B}">
                <a14:imgProps xmlns:a14="http://schemas.microsoft.com/office/drawing/2010/main">
                  <a14:imgLayer r:embed="rId3">
                    <a14:imgEffect>
                      <a14:brightnessContrast bright="1000"/>
                    </a14:imgEffect>
                  </a14:imgLayer>
                </a14:imgProps>
              </a:ext>
            </a:extLst>
          </a:blip>
          <a:srcRect l="25"/>
          <a:stretch/>
        </p:blipFill>
        <p:spPr>
          <a:xfrm>
            <a:off x="10980" y="-6976"/>
            <a:ext cx="12188932" cy="6858000"/>
          </a:xfrm>
          <a:prstGeom prst="rect">
            <a:avLst/>
          </a:prstGeom>
        </p:spPr>
      </p:pic>
      <p:sp>
        <p:nvSpPr>
          <p:cNvPr id="12" name="Rectangle 11">
            <a:extLst>
              <a:ext uri="{FF2B5EF4-FFF2-40B4-BE49-F238E27FC236}">
                <a16:creationId xmlns:a16="http://schemas.microsoft.com/office/drawing/2014/main" id="{69461EC9-A94F-4225-B526-5C862F340FB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D87160F7-FCB2-48B7-8BB8-BEFF45F6BF1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97130" y="754144"/>
            <a:ext cx="7865196" cy="5335760"/>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E9282B84-621E-4580-80B7-222118AE446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p:cNvSpPr txBox="1"/>
          <p:nvPr/>
        </p:nvSpPr>
        <p:spPr>
          <a:xfrm>
            <a:off x="3842158" y="857132"/>
            <a:ext cx="7659147" cy="4431983"/>
          </a:xfrm>
          <a:prstGeom prst="rect">
            <a:avLst/>
          </a:prstGeom>
          <a:noFill/>
        </p:spPr>
        <p:txBody>
          <a:bodyPr wrap="square" rtlCol="0">
            <a:spAutoFit/>
          </a:bodyPr>
          <a:lstStyle/>
          <a:p>
            <a:r>
              <a:rPr lang="en-US" b="1" u="sng" dirty="0" smtClean="0"/>
              <a:t>Short Term</a:t>
            </a:r>
          </a:p>
          <a:p>
            <a:r>
              <a:rPr lang="en-US" dirty="0"/>
              <a:t>Replace man doors</a:t>
            </a:r>
          </a:p>
          <a:p>
            <a:r>
              <a:rPr lang="en-US" dirty="0"/>
              <a:t>Improve energy efficiency of interior and exterior lighting and heating</a:t>
            </a:r>
          </a:p>
          <a:p>
            <a:r>
              <a:rPr lang="en-US" dirty="0" smtClean="0"/>
              <a:t>Clean, </a:t>
            </a:r>
            <a:r>
              <a:rPr lang="en-US" dirty="0"/>
              <a:t>s</a:t>
            </a:r>
            <a:r>
              <a:rPr lang="en-US" dirty="0" smtClean="0"/>
              <a:t>eal </a:t>
            </a:r>
            <a:r>
              <a:rPr lang="en-US" dirty="0"/>
              <a:t>and </a:t>
            </a:r>
            <a:r>
              <a:rPr lang="en-US" dirty="0" smtClean="0"/>
              <a:t>caulk </a:t>
            </a:r>
            <a:r>
              <a:rPr lang="en-US" dirty="0"/>
              <a:t>m</a:t>
            </a:r>
            <a:r>
              <a:rPr lang="en-US" dirty="0" smtClean="0"/>
              <a:t>asonry </a:t>
            </a:r>
            <a:r>
              <a:rPr lang="en-US" dirty="0"/>
              <a:t>e</a:t>
            </a:r>
            <a:r>
              <a:rPr lang="en-US" dirty="0" smtClean="0"/>
              <a:t>xterior</a:t>
            </a:r>
            <a:endParaRPr lang="en-US" dirty="0"/>
          </a:p>
          <a:p>
            <a:r>
              <a:rPr lang="en-US" dirty="0"/>
              <a:t>Improve building safety by insuring passage is safe around building.</a:t>
            </a:r>
          </a:p>
          <a:p>
            <a:r>
              <a:rPr lang="en-US" dirty="0"/>
              <a:t>Exit Signs</a:t>
            </a:r>
          </a:p>
          <a:p>
            <a:endParaRPr lang="en-US" dirty="0" smtClean="0"/>
          </a:p>
          <a:p>
            <a:r>
              <a:rPr lang="en-US" b="1" u="sng" dirty="0" smtClean="0"/>
              <a:t>Mid Term</a:t>
            </a:r>
          </a:p>
          <a:p>
            <a:r>
              <a:rPr lang="en-US" dirty="0"/>
              <a:t>Replace garage doors</a:t>
            </a:r>
          </a:p>
          <a:p>
            <a:r>
              <a:rPr lang="en-US" dirty="0"/>
              <a:t>Insulate</a:t>
            </a:r>
          </a:p>
          <a:p>
            <a:r>
              <a:rPr lang="en-US" dirty="0"/>
              <a:t>Fire </a:t>
            </a:r>
            <a:r>
              <a:rPr lang="en-US" dirty="0" smtClean="0"/>
              <a:t>alarm </a:t>
            </a:r>
            <a:r>
              <a:rPr lang="en-US" dirty="0"/>
              <a:t>s</a:t>
            </a:r>
            <a:r>
              <a:rPr lang="en-US" dirty="0" smtClean="0"/>
              <a:t>ystem</a:t>
            </a:r>
            <a:endParaRPr lang="en-US" dirty="0"/>
          </a:p>
          <a:p>
            <a:endParaRPr lang="en-US" dirty="0" smtClean="0"/>
          </a:p>
          <a:p>
            <a:r>
              <a:rPr lang="en-US" b="1" u="sng" dirty="0" smtClean="0"/>
              <a:t>Long Term</a:t>
            </a:r>
          </a:p>
          <a:p>
            <a:r>
              <a:rPr lang="en-US" dirty="0" smtClean="0"/>
              <a:t>Ongoing maintenance and repairs</a:t>
            </a:r>
          </a:p>
          <a:p>
            <a:endParaRPr lang="en-US" sz="1200" dirty="0"/>
          </a:p>
          <a:p>
            <a:endParaRPr lang="en-US" dirty="0"/>
          </a:p>
        </p:txBody>
      </p:sp>
      <p:sp>
        <p:nvSpPr>
          <p:cNvPr id="11" name="TextBox 10"/>
          <p:cNvSpPr txBox="1"/>
          <p:nvPr/>
        </p:nvSpPr>
        <p:spPr>
          <a:xfrm>
            <a:off x="3607679" y="188842"/>
            <a:ext cx="5407113" cy="584775"/>
          </a:xfrm>
          <a:prstGeom prst="rect">
            <a:avLst/>
          </a:prstGeom>
          <a:noFill/>
        </p:spPr>
        <p:txBody>
          <a:bodyPr wrap="square" rtlCol="0">
            <a:spAutoFit/>
          </a:bodyPr>
          <a:lstStyle/>
          <a:p>
            <a:r>
              <a:rPr lang="en-US" sz="3200" dirty="0" smtClean="0">
                <a:solidFill>
                  <a:schemeClr val="bg1"/>
                </a:solidFill>
              </a:rPr>
              <a:t>PRIORITIES</a:t>
            </a:r>
            <a:endParaRPr lang="en-US" sz="3200" dirty="0">
              <a:solidFill>
                <a:schemeClr val="bg1"/>
              </a:solidFill>
            </a:endParaRPr>
          </a:p>
        </p:txBody>
      </p:sp>
      <p:sp>
        <p:nvSpPr>
          <p:cNvPr id="13" name="Title 1">
            <a:extLst>
              <a:ext uri="{FF2B5EF4-FFF2-40B4-BE49-F238E27FC236}">
                <a16:creationId xmlns:a16="http://schemas.microsoft.com/office/drawing/2014/main" id="{28492750-E12D-4995-ABCB-5BB846060890}"/>
              </a:ext>
            </a:extLst>
          </p:cNvPr>
          <p:cNvSpPr>
            <a:spLocks noGrp="1"/>
          </p:cNvSpPr>
          <p:nvPr>
            <p:ph type="title"/>
          </p:nvPr>
        </p:nvSpPr>
        <p:spPr>
          <a:xfrm>
            <a:off x="6423" y="749426"/>
            <a:ext cx="3347718" cy="1048912"/>
          </a:xfrm>
        </p:spPr>
        <p:txBody>
          <a:bodyPr>
            <a:normAutofit fontScale="90000"/>
          </a:bodyPr>
          <a:lstStyle/>
          <a:p>
            <a:r>
              <a:rPr lang="en-US" b="1" dirty="0" smtClean="0"/>
              <a:t>Maintenance Bldg.</a:t>
            </a:r>
            <a:endParaRPr lang="en-US" b="1" dirty="0"/>
          </a:p>
        </p:txBody>
      </p:sp>
    </p:spTree>
    <p:extLst>
      <p:ext uri="{BB962C8B-B14F-4D97-AF65-F5344CB8AC3E}">
        <p14:creationId xmlns:p14="http://schemas.microsoft.com/office/powerpoint/2010/main" val="102005639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A178560-78C9-4CB5-BE46-05302CDA8E9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multiple people looking at blueprints&#10;">
            <a:extLst>
              <a:ext uri="{FF2B5EF4-FFF2-40B4-BE49-F238E27FC236}">
                <a16:creationId xmlns:a16="http://schemas.microsoft.com/office/drawing/2014/main" id="{DC582F7A-0108-4267-A3E3-CA43CDA209C6}"/>
              </a:ext>
            </a:extLst>
          </p:cNvPr>
          <p:cNvPicPr>
            <a:picLocks noChangeAspect="1"/>
          </p:cNvPicPr>
          <p:nvPr/>
        </p:nvPicPr>
        <p:blipFill rotWithShape="1">
          <a:blip r:embed="rId2">
            <a:extLst/>
          </a:blip>
          <a:srcRect l="25"/>
          <a:stretch/>
        </p:blipFill>
        <p:spPr>
          <a:xfrm>
            <a:off x="9490" y="12904"/>
            <a:ext cx="12188932" cy="6858000"/>
          </a:xfrm>
          <a:prstGeom prst="rect">
            <a:avLst/>
          </a:prstGeom>
        </p:spPr>
      </p:pic>
      <p:sp>
        <p:nvSpPr>
          <p:cNvPr id="12" name="Rectangle 11">
            <a:extLst>
              <a:ext uri="{FF2B5EF4-FFF2-40B4-BE49-F238E27FC236}">
                <a16:creationId xmlns:a16="http://schemas.microsoft.com/office/drawing/2014/main" id="{69461EC9-A94F-4225-B526-5C862F340FB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28492750-E12D-4995-ABCB-5BB846060890}"/>
              </a:ext>
            </a:extLst>
          </p:cNvPr>
          <p:cNvSpPr>
            <a:spLocks noGrp="1"/>
          </p:cNvSpPr>
          <p:nvPr>
            <p:ph type="title"/>
          </p:nvPr>
        </p:nvSpPr>
        <p:spPr>
          <a:xfrm>
            <a:off x="6423" y="749426"/>
            <a:ext cx="3347718" cy="1048912"/>
          </a:xfrm>
        </p:spPr>
        <p:txBody>
          <a:bodyPr>
            <a:normAutofit/>
          </a:bodyPr>
          <a:lstStyle/>
          <a:p>
            <a:r>
              <a:rPr lang="en-US" b="1" dirty="0" smtClean="0"/>
              <a:t>Annex Bldg.</a:t>
            </a:r>
            <a:endParaRPr lang="en-US" b="1" dirty="0"/>
          </a:p>
        </p:txBody>
      </p:sp>
      <p:sp>
        <p:nvSpPr>
          <p:cNvPr id="14" name="Rectangle 13">
            <a:extLst>
              <a:ext uri="{FF2B5EF4-FFF2-40B4-BE49-F238E27FC236}">
                <a16:creationId xmlns:a16="http://schemas.microsoft.com/office/drawing/2014/main" id="{D87160F7-FCB2-48B7-8BB8-BEFF45F6BF1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97130" y="754144"/>
            <a:ext cx="7865196" cy="5335760"/>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E9282B84-621E-4580-80B7-222118AE446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p:cNvSpPr txBox="1"/>
          <p:nvPr/>
        </p:nvSpPr>
        <p:spPr>
          <a:xfrm>
            <a:off x="3869267" y="904745"/>
            <a:ext cx="7326180" cy="3600986"/>
          </a:xfrm>
          <a:prstGeom prst="rect">
            <a:avLst/>
          </a:prstGeom>
          <a:noFill/>
        </p:spPr>
        <p:txBody>
          <a:bodyPr wrap="square" rtlCol="0">
            <a:spAutoFit/>
          </a:bodyPr>
          <a:lstStyle/>
          <a:p>
            <a:r>
              <a:rPr lang="en-US" b="1" u="sng" dirty="0" smtClean="0"/>
              <a:t>PROS</a:t>
            </a:r>
            <a:endParaRPr lang="en-US" dirty="0"/>
          </a:p>
          <a:p>
            <a:r>
              <a:rPr lang="en-US" dirty="0"/>
              <a:t>All utilities are present</a:t>
            </a:r>
          </a:p>
          <a:p>
            <a:r>
              <a:rPr lang="en-US" dirty="0"/>
              <a:t>Good </a:t>
            </a:r>
            <a:r>
              <a:rPr lang="en-US" dirty="0" smtClean="0"/>
              <a:t>roof</a:t>
            </a:r>
            <a:endParaRPr lang="en-US" dirty="0"/>
          </a:p>
          <a:p>
            <a:r>
              <a:rPr lang="en-US" dirty="0"/>
              <a:t>Good b</a:t>
            </a:r>
            <a:r>
              <a:rPr lang="en-US" dirty="0" smtClean="0"/>
              <a:t>uilding structure</a:t>
            </a:r>
            <a:endParaRPr lang="en-US" dirty="0"/>
          </a:p>
          <a:p>
            <a:endParaRPr lang="en-US" b="1" u="sng" dirty="0" smtClean="0"/>
          </a:p>
          <a:p>
            <a:r>
              <a:rPr lang="en-US" b="1" u="sng" dirty="0" smtClean="0"/>
              <a:t>CONS</a:t>
            </a:r>
            <a:endParaRPr lang="en-US" dirty="0"/>
          </a:p>
          <a:p>
            <a:r>
              <a:rPr lang="en-US" dirty="0"/>
              <a:t>Dependent on </a:t>
            </a:r>
            <a:r>
              <a:rPr lang="en-US" dirty="0" smtClean="0"/>
              <a:t>northwestern</a:t>
            </a:r>
            <a:endParaRPr lang="en-US" dirty="0"/>
          </a:p>
          <a:p>
            <a:r>
              <a:rPr lang="en-US" dirty="0"/>
              <a:t>No obvious purpose. </a:t>
            </a:r>
          </a:p>
          <a:p>
            <a:r>
              <a:rPr lang="en-US" dirty="0"/>
              <a:t>May figure into a plan to make the property self -sufficient over the short term.</a:t>
            </a:r>
          </a:p>
          <a:p>
            <a:endParaRPr lang="en-US" dirty="0"/>
          </a:p>
          <a:p>
            <a:endParaRPr lang="en-US" sz="1200" dirty="0"/>
          </a:p>
          <a:p>
            <a:endParaRPr lang="en-US" dirty="0"/>
          </a:p>
        </p:txBody>
      </p:sp>
      <p:sp>
        <p:nvSpPr>
          <p:cNvPr id="9" name="TextBox 8"/>
          <p:cNvSpPr txBox="1"/>
          <p:nvPr/>
        </p:nvSpPr>
        <p:spPr>
          <a:xfrm>
            <a:off x="3607679" y="188842"/>
            <a:ext cx="5407113" cy="584775"/>
          </a:xfrm>
          <a:prstGeom prst="rect">
            <a:avLst/>
          </a:prstGeom>
          <a:noFill/>
        </p:spPr>
        <p:txBody>
          <a:bodyPr wrap="square" rtlCol="0">
            <a:spAutoFit/>
          </a:bodyPr>
          <a:lstStyle/>
          <a:p>
            <a:r>
              <a:rPr lang="en-US" sz="3200" dirty="0" smtClean="0">
                <a:solidFill>
                  <a:schemeClr val="bg1"/>
                </a:solidFill>
              </a:rPr>
              <a:t>PROS AND CONS</a:t>
            </a:r>
            <a:endParaRPr lang="en-US" sz="3200" dirty="0">
              <a:solidFill>
                <a:schemeClr val="bg1"/>
              </a:solidFill>
            </a:endParaRPr>
          </a:p>
        </p:txBody>
      </p:sp>
      <p:pic>
        <p:nvPicPr>
          <p:cNvPr id="15" name="Picture 14"/>
          <p:cNvPicPr>
            <a:picLocks noChangeAspect="1"/>
          </p:cNvPicPr>
          <p:nvPr/>
        </p:nvPicPr>
        <p:blipFill>
          <a:blip r:embed="rId3"/>
          <a:stretch>
            <a:fillRect/>
          </a:stretch>
        </p:blipFill>
        <p:spPr>
          <a:xfrm>
            <a:off x="6423" y="3914948"/>
            <a:ext cx="3437167" cy="1706003"/>
          </a:xfrm>
          <a:prstGeom prst="rect">
            <a:avLst/>
          </a:prstGeom>
        </p:spPr>
      </p:pic>
      <p:pic>
        <p:nvPicPr>
          <p:cNvPr id="4" name="Picture 3"/>
          <p:cNvPicPr>
            <a:picLocks noChangeAspect="1"/>
          </p:cNvPicPr>
          <p:nvPr/>
        </p:nvPicPr>
        <p:blipFill>
          <a:blip r:embed="rId4"/>
          <a:stretch>
            <a:fillRect/>
          </a:stretch>
        </p:blipFill>
        <p:spPr>
          <a:xfrm>
            <a:off x="-2" y="1540227"/>
            <a:ext cx="3443591" cy="1989265"/>
          </a:xfrm>
          <a:prstGeom prst="rect">
            <a:avLst/>
          </a:prstGeom>
        </p:spPr>
      </p:pic>
    </p:spTree>
    <p:extLst>
      <p:ext uri="{BB962C8B-B14F-4D97-AF65-F5344CB8AC3E}">
        <p14:creationId xmlns:p14="http://schemas.microsoft.com/office/powerpoint/2010/main" val="33882479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alpha val="19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A178560-78C9-4CB5-BE46-05302CDA8E9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multiple people looking at blueprints&#10;">
            <a:extLst>
              <a:ext uri="{FF2B5EF4-FFF2-40B4-BE49-F238E27FC236}">
                <a16:creationId xmlns:a16="http://schemas.microsoft.com/office/drawing/2014/main" id="{DC582F7A-0108-4267-A3E3-CA43CDA209C6}"/>
              </a:ext>
            </a:extLst>
          </p:cNvPr>
          <p:cNvPicPr>
            <a:picLocks noChangeAspect="1"/>
          </p:cNvPicPr>
          <p:nvPr/>
        </p:nvPicPr>
        <p:blipFill rotWithShape="1">
          <a:blip r:embed="rId2">
            <a:duotone>
              <a:prstClr val="black"/>
              <a:schemeClr val="accent2">
                <a:tint val="45000"/>
                <a:satMod val="400000"/>
              </a:schemeClr>
            </a:duotone>
            <a:extLst>
              <a:ext uri="{BEBA8EAE-BF5A-486C-A8C5-ECC9F3942E4B}">
                <a14:imgProps xmlns:a14="http://schemas.microsoft.com/office/drawing/2010/main">
                  <a14:imgLayer r:embed="rId3">
                    <a14:imgEffect>
                      <a14:brightnessContrast bright="1000"/>
                    </a14:imgEffect>
                  </a14:imgLayer>
                </a14:imgProps>
              </a:ext>
            </a:extLst>
          </a:blip>
          <a:srcRect l="25"/>
          <a:stretch/>
        </p:blipFill>
        <p:spPr>
          <a:xfrm>
            <a:off x="10980" y="-6976"/>
            <a:ext cx="12188932" cy="6858000"/>
          </a:xfrm>
          <a:prstGeom prst="rect">
            <a:avLst/>
          </a:prstGeom>
        </p:spPr>
      </p:pic>
      <p:sp>
        <p:nvSpPr>
          <p:cNvPr id="12" name="Rectangle 11">
            <a:extLst>
              <a:ext uri="{FF2B5EF4-FFF2-40B4-BE49-F238E27FC236}">
                <a16:creationId xmlns:a16="http://schemas.microsoft.com/office/drawing/2014/main" id="{69461EC9-A94F-4225-B526-5C862F340FB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D87160F7-FCB2-48B7-8BB8-BEFF45F6BF1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97130" y="754144"/>
            <a:ext cx="7865196" cy="5335760"/>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E9282B84-621E-4580-80B7-222118AE446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p:cNvSpPr txBox="1"/>
          <p:nvPr/>
        </p:nvSpPr>
        <p:spPr>
          <a:xfrm>
            <a:off x="3842158" y="857132"/>
            <a:ext cx="7659147" cy="3046988"/>
          </a:xfrm>
          <a:prstGeom prst="rect">
            <a:avLst/>
          </a:prstGeom>
          <a:noFill/>
        </p:spPr>
        <p:txBody>
          <a:bodyPr wrap="square" rtlCol="0">
            <a:spAutoFit/>
          </a:bodyPr>
          <a:lstStyle/>
          <a:p>
            <a:r>
              <a:rPr lang="en-US" b="1" u="sng" dirty="0" smtClean="0"/>
              <a:t>Short Term</a:t>
            </a:r>
          </a:p>
          <a:p>
            <a:r>
              <a:rPr lang="en-US" dirty="0"/>
              <a:t>Replace </a:t>
            </a:r>
            <a:r>
              <a:rPr lang="en-US" dirty="0" smtClean="0"/>
              <a:t>windows </a:t>
            </a:r>
            <a:r>
              <a:rPr lang="en-US" dirty="0"/>
              <a:t>and </a:t>
            </a:r>
            <a:r>
              <a:rPr lang="en-US" dirty="0" smtClean="0"/>
              <a:t>doors </a:t>
            </a:r>
            <a:r>
              <a:rPr lang="en-US" dirty="0"/>
              <a:t>if used for storage.</a:t>
            </a:r>
          </a:p>
          <a:p>
            <a:r>
              <a:rPr lang="en-US" dirty="0" smtClean="0"/>
              <a:t>Clean, </a:t>
            </a:r>
            <a:r>
              <a:rPr lang="en-US" dirty="0"/>
              <a:t>s</a:t>
            </a:r>
            <a:r>
              <a:rPr lang="en-US" dirty="0" smtClean="0"/>
              <a:t>eal </a:t>
            </a:r>
            <a:r>
              <a:rPr lang="en-US" dirty="0"/>
              <a:t>and </a:t>
            </a:r>
            <a:r>
              <a:rPr lang="en-US" dirty="0" smtClean="0"/>
              <a:t>caulk </a:t>
            </a:r>
            <a:r>
              <a:rPr lang="en-US" dirty="0"/>
              <a:t>m</a:t>
            </a:r>
            <a:r>
              <a:rPr lang="en-US" dirty="0" smtClean="0"/>
              <a:t>asonry </a:t>
            </a:r>
            <a:r>
              <a:rPr lang="en-US" dirty="0"/>
              <a:t>e</a:t>
            </a:r>
            <a:r>
              <a:rPr lang="en-US" dirty="0" smtClean="0"/>
              <a:t>xterior</a:t>
            </a:r>
            <a:endParaRPr lang="en-US" dirty="0"/>
          </a:p>
          <a:p>
            <a:endParaRPr lang="en-US" dirty="0" smtClean="0"/>
          </a:p>
          <a:p>
            <a:r>
              <a:rPr lang="en-US" b="1" u="sng" dirty="0" smtClean="0"/>
              <a:t>Mid Term</a:t>
            </a:r>
          </a:p>
          <a:p>
            <a:r>
              <a:rPr lang="en-US" dirty="0"/>
              <a:t>Install a </a:t>
            </a:r>
            <a:r>
              <a:rPr lang="en-US" dirty="0" smtClean="0"/>
              <a:t>fire </a:t>
            </a:r>
            <a:r>
              <a:rPr lang="en-US" dirty="0"/>
              <a:t>a</a:t>
            </a:r>
            <a:r>
              <a:rPr lang="en-US" dirty="0" smtClean="0"/>
              <a:t>larm </a:t>
            </a:r>
            <a:r>
              <a:rPr lang="en-US" dirty="0"/>
              <a:t>s</a:t>
            </a:r>
            <a:r>
              <a:rPr lang="en-US" dirty="0" smtClean="0"/>
              <a:t>ystem</a:t>
            </a:r>
            <a:endParaRPr lang="en-US" dirty="0"/>
          </a:p>
          <a:p>
            <a:endParaRPr lang="en-US" dirty="0" smtClean="0"/>
          </a:p>
          <a:p>
            <a:r>
              <a:rPr lang="en-US" b="1" u="sng" dirty="0" smtClean="0"/>
              <a:t>Long Term</a:t>
            </a:r>
          </a:p>
          <a:p>
            <a:r>
              <a:rPr lang="en-US" dirty="0" smtClean="0"/>
              <a:t>Ongoing maintenance and repairs if building is still being used</a:t>
            </a:r>
          </a:p>
          <a:p>
            <a:endParaRPr lang="en-US" sz="1200" dirty="0"/>
          </a:p>
          <a:p>
            <a:endParaRPr lang="en-US" dirty="0"/>
          </a:p>
        </p:txBody>
      </p:sp>
      <p:sp>
        <p:nvSpPr>
          <p:cNvPr id="11" name="TextBox 10"/>
          <p:cNvSpPr txBox="1"/>
          <p:nvPr/>
        </p:nvSpPr>
        <p:spPr>
          <a:xfrm>
            <a:off x="3607679" y="188842"/>
            <a:ext cx="5407113" cy="584775"/>
          </a:xfrm>
          <a:prstGeom prst="rect">
            <a:avLst/>
          </a:prstGeom>
          <a:noFill/>
        </p:spPr>
        <p:txBody>
          <a:bodyPr wrap="square" rtlCol="0">
            <a:spAutoFit/>
          </a:bodyPr>
          <a:lstStyle/>
          <a:p>
            <a:r>
              <a:rPr lang="en-US" sz="3200" dirty="0" smtClean="0">
                <a:solidFill>
                  <a:schemeClr val="bg1"/>
                </a:solidFill>
              </a:rPr>
              <a:t>PRIORITIES</a:t>
            </a:r>
            <a:endParaRPr lang="en-US" sz="3200" dirty="0">
              <a:solidFill>
                <a:schemeClr val="bg1"/>
              </a:solidFill>
            </a:endParaRPr>
          </a:p>
        </p:txBody>
      </p:sp>
      <p:sp>
        <p:nvSpPr>
          <p:cNvPr id="13" name="Title 1">
            <a:extLst>
              <a:ext uri="{FF2B5EF4-FFF2-40B4-BE49-F238E27FC236}">
                <a16:creationId xmlns:a16="http://schemas.microsoft.com/office/drawing/2014/main" id="{28492750-E12D-4995-ABCB-5BB846060890}"/>
              </a:ext>
            </a:extLst>
          </p:cNvPr>
          <p:cNvSpPr>
            <a:spLocks noGrp="1"/>
          </p:cNvSpPr>
          <p:nvPr>
            <p:ph type="title"/>
          </p:nvPr>
        </p:nvSpPr>
        <p:spPr>
          <a:xfrm>
            <a:off x="6423" y="749426"/>
            <a:ext cx="3347718" cy="1048912"/>
          </a:xfrm>
        </p:spPr>
        <p:txBody>
          <a:bodyPr>
            <a:normAutofit/>
          </a:bodyPr>
          <a:lstStyle/>
          <a:p>
            <a:r>
              <a:rPr lang="en-US" b="1" dirty="0" smtClean="0"/>
              <a:t>Annex Bldg.</a:t>
            </a:r>
            <a:endParaRPr lang="en-US" b="1" dirty="0"/>
          </a:p>
        </p:txBody>
      </p:sp>
    </p:spTree>
    <p:extLst>
      <p:ext uri="{BB962C8B-B14F-4D97-AF65-F5344CB8AC3E}">
        <p14:creationId xmlns:p14="http://schemas.microsoft.com/office/powerpoint/2010/main" val="27905069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alpha val="19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A178560-78C9-4CB5-BE46-05302CDA8E9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69461EC9-A94F-4225-B526-5C862F340FB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D87160F7-FCB2-48B7-8BB8-BEFF45F6BF1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97130" y="754144"/>
            <a:ext cx="7865196" cy="5335760"/>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E9282B84-621E-4580-80B7-222118AE446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p:cNvSpPr txBox="1"/>
          <p:nvPr/>
        </p:nvSpPr>
        <p:spPr>
          <a:xfrm>
            <a:off x="73606" y="1395906"/>
            <a:ext cx="3280535" cy="3323987"/>
          </a:xfrm>
          <a:prstGeom prst="rect">
            <a:avLst/>
          </a:prstGeom>
          <a:noFill/>
        </p:spPr>
        <p:txBody>
          <a:bodyPr wrap="square" rtlCol="0">
            <a:spAutoFit/>
          </a:bodyPr>
          <a:lstStyle/>
          <a:p>
            <a:pPr marL="285750" indent="-285750">
              <a:buFont typeface="Arial" panose="020B0604020202020204" pitchFamily="34" charset="0"/>
              <a:buChar char="•"/>
            </a:pPr>
            <a:r>
              <a:rPr lang="en-US" b="1" dirty="0" smtClean="0"/>
              <a:t>Site access and circulation</a:t>
            </a:r>
          </a:p>
          <a:p>
            <a:pPr marL="285750" indent="-285750">
              <a:buFont typeface="Arial" panose="020B0604020202020204" pitchFamily="34" charset="0"/>
              <a:buChar char="•"/>
            </a:pPr>
            <a:r>
              <a:rPr lang="en-US" b="1" dirty="0" smtClean="0"/>
              <a:t>Emergency responders</a:t>
            </a:r>
          </a:p>
          <a:p>
            <a:pPr marL="285750" indent="-285750">
              <a:buFont typeface="Arial" panose="020B0604020202020204" pitchFamily="34" charset="0"/>
              <a:buChar char="•"/>
            </a:pPr>
            <a:r>
              <a:rPr lang="en-US" b="1" dirty="0" smtClean="0"/>
              <a:t>Building entrances/exits </a:t>
            </a:r>
          </a:p>
          <a:p>
            <a:pPr marL="285750" indent="-285750">
              <a:buFont typeface="Arial" panose="020B0604020202020204" pitchFamily="34" charset="0"/>
              <a:buChar char="•"/>
            </a:pPr>
            <a:r>
              <a:rPr lang="en-US" b="1" dirty="0"/>
              <a:t>S</a:t>
            </a:r>
            <a:r>
              <a:rPr lang="en-US" b="1" dirty="0" smtClean="0"/>
              <a:t>ecure vestibules</a:t>
            </a:r>
          </a:p>
          <a:p>
            <a:pPr marL="285750" indent="-285750">
              <a:buFont typeface="Arial" panose="020B0604020202020204" pitchFamily="34" charset="0"/>
              <a:buChar char="•"/>
            </a:pPr>
            <a:r>
              <a:rPr lang="en-US" b="1" dirty="0" smtClean="0"/>
              <a:t>Access control</a:t>
            </a:r>
          </a:p>
          <a:p>
            <a:pPr marL="285750" indent="-285750">
              <a:buFont typeface="Arial" panose="020B0604020202020204" pitchFamily="34" charset="0"/>
              <a:buChar char="•"/>
            </a:pPr>
            <a:r>
              <a:rPr lang="en-US" b="1" dirty="0" smtClean="0"/>
              <a:t>Surveillance cameras</a:t>
            </a:r>
          </a:p>
          <a:p>
            <a:pPr marL="285750" indent="-285750">
              <a:buFont typeface="Arial" panose="020B0604020202020204" pitchFamily="34" charset="0"/>
              <a:buChar char="•"/>
            </a:pPr>
            <a:r>
              <a:rPr lang="en-US" b="1" dirty="0" smtClean="0"/>
              <a:t>Interior and </a:t>
            </a:r>
            <a:r>
              <a:rPr lang="en-US" b="1" dirty="0"/>
              <a:t>e</a:t>
            </a:r>
            <a:r>
              <a:rPr lang="en-US" b="1" dirty="0" smtClean="0"/>
              <a:t>xterior glazing</a:t>
            </a:r>
          </a:p>
          <a:p>
            <a:pPr marL="285750" indent="-285750">
              <a:buFont typeface="Arial" panose="020B0604020202020204" pitchFamily="34" charset="0"/>
              <a:buChar char="•"/>
            </a:pPr>
            <a:r>
              <a:rPr lang="en-US" b="1" dirty="0" smtClean="0"/>
              <a:t>Evacuation protocols</a:t>
            </a:r>
          </a:p>
          <a:p>
            <a:pPr marL="285750" indent="-285750">
              <a:buFont typeface="Arial" panose="020B0604020202020204" pitchFamily="34" charset="0"/>
              <a:buChar char="•"/>
            </a:pPr>
            <a:r>
              <a:rPr lang="en-US" b="1" dirty="0" smtClean="0"/>
              <a:t>Staff training</a:t>
            </a:r>
          </a:p>
          <a:p>
            <a:pPr marL="285750" indent="-285750">
              <a:buFont typeface="Arial" panose="020B0604020202020204" pitchFamily="34" charset="0"/>
              <a:buChar char="•"/>
            </a:pPr>
            <a:r>
              <a:rPr lang="en-US" b="1" dirty="0" smtClean="0"/>
              <a:t>Student drills</a:t>
            </a:r>
            <a:endParaRPr lang="en-US" b="1" dirty="0"/>
          </a:p>
          <a:p>
            <a:endParaRPr lang="en-US" sz="1200" dirty="0"/>
          </a:p>
          <a:p>
            <a:endParaRPr lang="en-US" dirty="0"/>
          </a:p>
        </p:txBody>
      </p:sp>
      <p:sp>
        <p:nvSpPr>
          <p:cNvPr id="13" name="Title 1">
            <a:extLst>
              <a:ext uri="{FF2B5EF4-FFF2-40B4-BE49-F238E27FC236}">
                <a16:creationId xmlns:a16="http://schemas.microsoft.com/office/drawing/2014/main" id="{28492750-E12D-4995-ABCB-5BB846060890}"/>
              </a:ext>
            </a:extLst>
          </p:cNvPr>
          <p:cNvSpPr>
            <a:spLocks noGrp="1"/>
          </p:cNvSpPr>
          <p:nvPr>
            <p:ph type="title"/>
          </p:nvPr>
        </p:nvSpPr>
        <p:spPr>
          <a:xfrm>
            <a:off x="6423" y="749426"/>
            <a:ext cx="3347718" cy="1048912"/>
          </a:xfrm>
        </p:spPr>
        <p:txBody>
          <a:bodyPr>
            <a:normAutofit/>
          </a:bodyPr>
          <a:lstStyle/>
          <a:p>
            <a:r>
              <a:rPr lang="en-US" b="1" dirty="0" smtClean="0"/>
              <a:t>SECURITY</a:t>
            </a:r>
            <a:endParaRPr lang="en-US" b="1" dirty="0"/>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3689218" y="773616"/>
            <a:ext cx="7854000" cy="5316287"/>
          </a:xfrm>
          <a:prstGeom prst="rect">
            <a:avLst/>
          </a:prstGeom>
        </p:spPr>
      </p:pic>
    </p:spTree>
    <p:extLst>
      <p:ext uri="{BB962C8B-B14F-4D97-AF65-F5344CB8AC3E}">
        <p14:creationId xmlns:p14="http://schemas.microsoft.com/office/powerpoint/2010/main" val="289451231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0">
            <a:extLst>
              <a:ext uri="{FF2B5EF4-FFF2-40B4-BE49-F238E27FC236}">
                <a16:creationId xmlns:a16="http://schemas.microsoft.com/office/drawing/2014/main" id="{72AC46CB-E41C-431E-B498-6295C0C5E3F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9254"/>
            <a:ext cx="5608255"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DFE1F858-2A30-4F73-962A-B70A9326A7C2}"/>
              </a:ext>
            </a:extLst>
          </p:cNvPr>
          <p:cNvSpPr>
            <a:spLocks noGrp="1"/>
          </p:cNvSpPr>
          <p:nvPr>
            <p:ph type="title"/>
          </p:nvPr>
        </p:nvSpPr>
        <p:spPr>
          <a:xfrm>
            <a:off x="289248" y="379355"/>
            <a:ext cx="4998963" cy="1255469"/>
          </a:xfrm>
        </p:spPr>
        <p:txBody>
          <a:bodyPr>
            <a:normAutofit/>
          </a:bodyPr>
          <a:lstStyle/>
          <a:p>
            <a:r>
              <a:rPr lang="en-US" b="1" dirty="0" smtClean="0"/>
              <a:t>Next Steps</a:t>
            </a:r>
            <a:endParaRPr lang="en-US" b="1" dirty="0"/>
          </a:p>
        </p:txBody>
      </p:sp>
      <p:pic>
        <p:nvPicPr>
          <p:cNvPr id="6" name="Picture 5" descr="Woman standing in her office looking at blueprints">
            <a:extLst>
              <a:ext uri="{FF2B5EF4-FFF2-40B4-BE49-F238E27FC236}">
                <a16:creationId xmlns:a16="http://schemas.microsoft.com/office/drawing/2014/main" id="{6F523839-0F2B-44C9-82BE-A2C19B244510}"/>
              </a:ext>
            </a:extLst>
          </p:cNvPr>
          <p:cNvPicPr>
            <a:picLocks noChangeAspect="1"/>
          </p:cNvPicPr>
          <p:nvPr/>
        </p:nvPicPr>
        <p:blipFill rotWithShape="1">
          <a:blip r:embed="rId2"/>
          <a:srcRect l="31944" r="2462"/>
          <a:stretch/>
        </p:blipFill>
        <p:spPr>
          <a:xfrm>
            <a:off x="6083162" y="759254"/>
            <a:ext cx="5238340" cy="5330650"/>
          </a:xfrm>
          <a:prstGeom prst="rect">
            <a:avLst/>
          </a:prstGeom>
        </p:spPr>
      </p:pic>
      <p:graphicFrame>
        <p:nvGraphicFramePr>
          <p:cNvPr id="4" name="Content Placeholder 3" descr="SmartArt">
            <a:extLst>
              <a:ext uri="{FF2B5EF4-FFF2-40B4-BE49-F238E27FC236}">
                <a16:creationId xmlns:a16="http://schemas.microsoft.com/office/drawing/2014/main" id="{DFE8205B-4C0D-4F7E-A9F7-22AEE49E8EC0}"/>
              </a:ext>
            </a:extLst>
          </p:cNvPr>
          <p:cNvGraphicFramePr>
            <a:graphicFrameLocks noGrp="1"/>
          </p:cNvGraphicFramePr>
          <p:nvPr>
            <p:ph idx="1"/>
            <p:extLst>
              <p:ext uri="{D42A27DB-BD31-4B8C-83A1-F6EECF244321}">
                <p14:modId xmlns:p14="http://schemas.microsoft.com/office/powerpoint/2010/main" val="2980691749"/>
              </p:ext>
            </p:extLst>
          </p:nvPr>
        </p:nvGraphicFramePr>
        <p:xfrm>
          <a:off x="289249" y="1632089"/>
          <a:ext cx="4998962" cy="32745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p:cNvPicPr>
            <a:picLocks noChangeAspect="1"/>
          </p:cNvPicPr>
          <p:nvPr/>
        </p:nvPicPr>
        <p:blipFill rotWithShape="1">
          <a:blip r:embed="rId8"/>
          <a:srcRect l="15462" r="34401" b="13962"/>
          <a:stretch/>
        </p:blipFill>
        <p:spPr>
          <a:xfrm>
            <a:off x="5850917" y="759254"/>
            <a:ext cx="5458768" cy="5332273"/>
          </a:xfrm>
          <a:prstGeom prst="rect">
            <a:avLst/>
          </a:prstGeom>
        </p:spPr>
      </p:pic>
    </p:spTree>
    <p:extLst>
      <p:ext uri="{BB962C8B-B14F-4D97-AF65-F5344CB8AC3E}">
        <p14:creationId xmlns:p14="http://schemas.microsoft.com/office/powerpoint/2010/main" val="13968960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F9DE327-AEAE-44B2-8483-660A265AE3D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C1492CA2-7E37-4577-8E02-1E79AE7EED7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42856" y="757325"/>
            <a:ext cx="3549144" cy="5329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2110722-2775-4A70-8182-7C215D42C9B2}"/>
              </a:ext>
            </a:extLst>
          </p:cNvPr>
          <p:cNvSpPr>
            <a:spLocks noGrp="1"/>
          </p:cNvSpPr>
          <p:nvPr>
            <p:ph type="title"/>
          </p:nvPr>
        </p:nvSpPr>
        <p:spPr>
          <a:xfrm>
            <a:off x="8779819" y="616940"/>
            <a:ext cx="2947482" cy="1112467"/>
          </a:xfrm>
        </p:spPr>
        <p:txBody>
          <a:bodyPr>
            <a:normAutofit/>
          </a:bodyPr>
          <a:lstStyle/>
          <a:p>
            <a:r>
              <a:rPr lang="en-US" dirty="0" smtClean="0"/>
              <a:t>Pros and Cons</a:t>
            </a:r>
            <a:endParaRPr lang="en-US" dirty="0"/>
          </a:p>
        </p:txBody>
      </p:sp>
      <p:sp>
        <p:nvSpPr>
          <p:cNvPr id="17" name="Rectangle 16">
            <a:extLst>
              <a:ext uri="{FF2B5EF4-FFF2-40B4-BE49-F238E27FC236}">
                <a16:creationId xmlns:a16="http://schemas.microsoft.com/office/drawing/2014/main" id="{87ACB9FA-C8E8-43F1-868B-D328ECFC31E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8" name="Content Placeholder 7" descr="Chart">
            <a:extLst>
              <a:ext uri="{FF2B5EF4-FFF2-40B4-BE49-F238E27FC236}">
                <a16:creationId xmlns:a16="http://schemas.microsoft.com/office/drawing/2014/main" id="{20C180B3-FF82-4BC4-AA2E-E7DF3EF96D83}"/>
              </a:ext>
            </a:extLst>
          </p:cNvPr>
          <p:cNvGraphicFramePr>
            <a:graphicFrameLocks noGrp="1"/>
          </p:cNvGraphicFramePr>
          <p:nvPr>
            <p:ph idx="1"/>
            <p:extLst>
              <p:ext uri="{D42A27DB-BD31-4B8C-83A1-F6EECF244321}">
                <p14:modId xmlns:p14="http://schemas.microsoft.com/office/powerpoint/2010/main" val="2507004497"/>
              </p:ext>
            </p:extLst>
          </p:nvPr>
        </p:nvGraphicFramePr>
        <p:xfrm>
          <a:off x="866647" y="757326"/>
          <a:ext cx="7293610" cy="5329324"/>
        </p:xfrm>
        <a:graphic>
          <a:graphicData uri="http://schemas.openxmlformats.org/drawingml/2006/chart">
            <c:chart xmlns:c="http://schemas.openxmlformats.org/drawingml/2006/chart" xmlns:r="http://schemas.openxmlformats.org/officeDocument/2006/relationships" r:id="rId2"/>
          </a:graphicData>
        </a:graphic>
      </p:graphicFrame>
      <p:sp>
        <p:nvSpPr>
          <p:cNvPr id="9" name="Title 1">
            <a:extLst>
              <a:ext uri="{FF2B5EF4-FFF2-40B4-BE49-F238E27FC236}">
                <a16:creationId xmlns:a16="http://schemas.microsoft.com/office/drawing/2014/main" id="{72110722-2775-4A70-8182-7C215D42C9B2}"/>
              </a:ext>
            </a:extLst>
          </p:cNvPr>
          <p:cNvSpPr txBox="1">
            <a:spLocks/>
          </p:cNvSpPr>
          <p:nvPr/>
        </p:nvSpPr>
        <p:spPr>
          <a:xfrm>
            <a:off x="8779819" y="3605243"/>
            <a:ext cx="2947482" cy="11124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n-US" dirty="0" smtClean="0"/>
              <a:t>Priorities</a:t>
            </a:r>
            <a:endParaRPr lang="en-US" dirty="0"/>
          </a:p>
        </p:txBody>
      </p:sp>
      <p:sp>
        <p:nvSpPr>
          <p:cNvPr id="4" name="TextBox 3"/>
          <p:cNvSpPr txBox="1"/>
          <p:nvPr/>
        </p:nvSpPr>
        <p:spPr>
          <a:xfrm>
            <a:off x="1043609" y="964096"/>
            <a:ext cx="7007087" cy="1754326"/>
          </a:xfrm>
          <a:prstGeom prst="rect">
            <a:avLst/>
          </a:prstGeom>
          <a:noFill/>
        </p:spPr>
        <p:txBody>
          <a:bodyPr wrap="square" rtlCol="0">
            <a:spAutoFit/>
          </a:bodyPr>
          <a:lstStyle/>
          <a:p>
            <a:r>
              <a:rPr lang="en-US" dirty="0">
                <a:solidFill>
                  <a:schemeClr val="bg1"/>
                </a:solidFill>
              </a:rPr>
              <a:t>Each facility has its own set of opportunities and challenges.  Items that can be utilized in the future or enhanced easily are offset by items that are detrimental to the use of the facility or too costly to address.  From </a:t>
            </a:r>
            <a:r>
              <a:rPr lang="en-US" dirty="0" smtClean="0">
                <a:solidFill>
                  <a:schemeClr val="bg1"/>
                </a:solidFill>
              </a:rPr>
              <a:t>our </a:t>
            </a:r>
            <a:r>
              <a:rPr lang="en-US" dirty="0">
                <a:solidFill>
                  <a:schemeClr val="bg1"/>
                </a:solidFill>
              </a:rPr>
              <a:t>experience with the building </a:t>
            </a:r>
            <a:r>
              <a:rPr lang="en-US" dirty="0" smtClean="0">
                <a:solidFill>
                  <a:schemeClr val="bg1"/>
                </a:solidFill>
              </a:rPr>
              <a:t>the group has provided their opinion </a:t>
            </a:r>
            <a:r>
              <a:rPr lang="en-US" dirty="0">
                <a:solidFill>
                  <a:schemeClr val="bg1"/>
                </a:solidFill>
              </a:rPr>
              <a:t>of the pros and cons of </a:t>
            </a:r>
            <a:r>
              <a:rPr lang="en-US" dirty="0" smtClean="0">
                <a:solidFill>
                  <a:schemeClr val="bg1"/>
                </a:solidFill>
              </a:rPr>
              <a:t>each facility</a:t>
            </a:r>
            <a:r>
              <a:rPr lang="en-US" dirty="0">
                <a:solidFill>
                  <a:schemeClr val="bg1"/>
                </a:solidFill>
              </a:rPr>
              <a:t>.</a:t>
            </a:r>
          </a:p>
          <a:p>
            <a:endParaRPr lang="en-US" dirty="0"/>
          </a:p>
        </p:txBody>
      </p:sp>
    </p:spTree>
    <p:extLst>
      <p:ext uri="{BB962C8B-B14F-4D97-AF65-F5344CB8AC3E}">
        <p14:creationId xmlns:p14="http://schemas.microsoft.com/office/powerpoint/2010/main" val="255286220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74A7FC5-56F0-4FE3-8383-04EE92963F2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Working">
            <a:extLst>
              <a:ext uri="{FF2B5EF4-FFF2-40B4-BE49-F238E27FC236}">
                <a16:creationId xmlns:a16="http://schemas.microsoft.com/office/drawing/2014/main" id="{BC829010-59E7-4B6E-AE76-EEE7D0ED0D8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1"/>
            <a:ext cx="12188932" cy="6858000"/>
          </a:xfrm>
          <a:prstGeom prst="rect">
            <a:avLst/>
          </a:prstGeom>
        </p:spPr>
      </p:pic>
      <p:sp>
        <p:nvSpPr>
          <p:cNvPr id="12" name="Rectangle 11">
            <a:extLst>
              <a:ext uri="{FF2B5EF4-FFF2-40B4-BE49-F238E27FC236}">
                <a16:creationId xmlns:a16="http://schemas.microsoft.com/office/drawing/2014/main" id="{DE6BEBC3-6A99-4A53-9835-9875E08415A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F993299F-3E8A-4BF7-9C3D-B9F22CF94C4E}"/>
              </a:ext>
            </a:extLst>
          </p:cNvPr>
          <p:cNvSpPr>
            <a:spLocks noGrp="1"/>
          </p:cNvSpPr>
          <p:nvPr>
            <p:ph type="ctrTitle"/>
          </p:nvPr>
        </p:nvSpPr>
        <p:spPr>
          <a:xfrm>
            <a:off x="1069848" y="1298448"/>
            <a:ext cx="7315200" cy="2130552"/>
          </a:xfrm>
        </p:spPr>
        <p:txBody>
          <a:bodyPr>
            <a:normAutofit/>
          </a:bodyPr>
          <a:lstStyle/>
          <a:p>
            <a:r>
              <a:rPr lang="en-US" dirty="0"/>
              <a:t>Thank you</a:t>
            </a:r>
          </a:p>
        </p:txBody>
      </p:sp>
      <p:sp>
        <p:nvSpPr>
          <p:cNvPr id="3" name="Subtitle 2">
            <a:extLst>
              <a:ext uri="{FF2B5EF4-FFF2-40B4-BE49-F238E27FC236}">
                <a16:creationId xmlns:a16="http://schemas.microsoft.com/office/drawing/2014/main" id="{EF6083A9-53C1-4358-80D7-727411C121D9}"/>
              </a:ext>
            </a:extLst>
          </p:cNvPr>
          <p:cNvSpPr>
            <a:spLocks noGrp="1"/>
          </p:cNvSpPr>
          <p:nvPr>
            <p:ph type="subTitle" idx="1"/>
          </p:nvPr>
        </p:nvSpPr>
        <p:spPr>
          <a:xfrm>
            <a:off x="1100015" y="3454094"/>
            <a:ext cx="7315200" cy="2130552"/>
          </a:xfrm>
        </p:spPr>
        <p:txBody>
          <a:bodyPr>
            <a:normAutofit/>
          </a:bodyPr>
          <a:lstStyle/>
          <a:p>
            <a:r>
              <a:rPr lang="en-US" b="1" dirty="0" smtClean="0"/>
              <a:t>Facilities and Safety Committee</a:t>
            </a:r>
            <a:endParaRPr lang="en-US" dirty="0"/>
          </a:p>
        </p:txBody>
      </p:sp>
      <p:sp>
        <p:nvSpPr>
          <p:cNvPr id="14" name="Rectangle 13">
            <a:extLst>
              <a:ext uri="{FF2B5EF4-FFF2-40B4-BE49-F238E27FC236}">
                <a16:creationId xmlns:a16="http://schemas.microsoft.com/office/drawing/2014/main" id="{D1006911-EDB8-4CDF-AEAA-A3FA060851F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958169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A178560-78C9-4CB5-BE46-05302CDA8E9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multiple people looking at blueprints&#10;">
            <a:extLst>
              <a:ext uri="{FF2B5EF4-FFF2-40B4-BE49-F238E27FC236}">
                <a16:creationId xmlns:a16="http://schemas.microsoft.com/office/drawing/2014/main" id="{DC582F7A-0108-4267-A3E3-CA43CDA209C6}"/>
              </a:ext>
            </a:extLst>
          </p:cNvPr>
          <p:cNvPicPr>
            <a:picLocks noChangeAspect="1"/>
          </p:cNvPicPr>
          <p:nvPr/>
        </p:nvPicPr>
        <p:blipFill rotWithShape="1">
          <a:blip r:embed="rId2">
            <a:extLst/>
          </a:blip>
          <a:srcRect l="25"/>
          <a:stretch/>
        </p:blipFill>
        <p:spPr>
          <a:xfrm>
            <a:off x="10980" y="-6976"/>
            <a:ext cx="12188932" cy="6858000"/>
          </a:xfrm>
          <a:prstGeom prst="rect">
            <a:avLst/>
          </a:prstGeom>
        </p:spPr>
      </p:pic>
      <p:sp>
        <p:nvSpPr>
          <p:cNvPr id="12" name="Rectangle 11">
            <a:extLst>
              <a:ext uri="{FF2B5EF4-FFF2-40B4-BE49-F238E27FC236}">
                <a16:creationId xmlns:a16="http://schemas.microsoft.com/office/drawing/2014/main" id="{69461EC9-A94F-4225-B526-5C862F340FB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28492750-E12D-4995-ABCB-5BB846060890}"/>
              </a:ext>
            </a:extLst>
          </p:cNvPr>
          <p:cNvSpPr>
            <a:spLocks noGrp="1"/>
          </p:cNvSpPr>
          <p:nvPr>
            <p:ph type="title"/>
          </p:nvPr>
        </p:nvSpPr>
        <p:spPr>
          <a:xfrm>
            <a:off x="6423" y="560585"/>
            <a:ext cx="2947482" cy="1048912"/>
          </a:xfrm>
        </p:spPr>
        <p:txBody>
          <a:bodyPr>
            <a:normAutofit/>
          </a:bodyPr>
          <a:lstStyle/>
          <a:p>
            <a:r>
              <a:rPr lang="en-US" b="1" dirty="0" smtClean="0"/>
              <a:t>Northwestern</a:t>
            </a:r>
            <a:endParaRPr lang="en-US" b="1" dirty="0"/>
          </a:p>
        </p:txBody>
      </p:sp>
      <p:sp>
        <p:nvSpPr>
          <p:cNvPr id="14" name="Rectangle 13">
            <a:extLst>
              <a:ext uri="{FF2B5EF4-FFF2-40B4-BE49-F238E27FC236}">
                <a16:creationId xmlns:a16="http://schemas.microsoft.com/office/drawing/2014/main" id="{D87160F7-FCB2-48B7-8BB8-BEFF45F6BF1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97130" y="754144"/>
            <a:ext cx="7865196" cy="5335760"/>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E9282B84-621E-4580-80B7-222118AE446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p:cNvSpPr txBox="1"/>
          <p:nvPr/>
        </p:nvSpPr>
        <p:spPr>
          <a:xfrm>
            <a:off x="3869267" y="857132"/>
            <a:ext cx="7326180" cy="5170646"/>
          </a:xfrm>
          <a:prstGeom prst="rect">
            <a:avLst/>
          </a:prstGeom>
          <a:noFill/>
        </p:spPr>
        <p:txBody>
          <a:bodyPr wrap="square" rtlCol="0">
            <a:spAutoFit/>
          </a:bodyPr>
          <a:lstStyle/>
          <a:p>
            <a:r>
              <a:rPr lang="en-US" b="1" u="sng" dirty="0" smtClean="0"/>
              <a:t>PROS</a:t>
            </a:r>
            <a:endParaRPr lang="en-US" dirty="0"/>
          </a:p>
          <a:p>
            <a:r>
              <a:rPr lang="en-US" dirty="0"/>
              <a:t>Plenty </a:t>
            </a:r>
            <a:r>
              <a:rPr lang="en-US" dirty="0" smtClean="0"/>
              <a:t>of </a:t>
            </a:r>
            <a:r>
              <a:rPr lang="en-US" dirty="0"/>
              <a:t>land</a:t>
            </a:r>
          </a:p>
          <a:p>
            <a:r>
              <a:rPr lang="en-US" dirty="0"/>
              <a:t>Local school to rural District residents</a:t>
            </a:r>
          </a:p>
          <a:p>
            <a:r>
              <a:rPr lang="en-US" dirty="0"/>
              <a:t>Newer </a:t>
            </a:r>
            <a:r>
              <a:rPr lang="en-US" dirty="0" smtClean="0"/>
              <a:t>roof</a:t>
            </a:r>
            <a:endParaRPr lang="en-US" dirty="0"/>
          </a:p>
          <a:p>
            <a:r>
              <a:rPr lang="en-US" dirty="0"/>
              <a:t>No elevator </a:t>
            </a:r>
            <a:r>
              <a:rPr lang="en-US" dirty="0"/>
              <a:t>r</a:t>
            </a:r>
            <a:r>
              <a:rPr lang="en-US" dirty="0" smtClean="0"/>
              <a:t>equired</a:t>
            </a:r>
            <a:endParaRPr lang="en-US" dirty="0" smtClean="0"/>
          </a:p>
          <a:p>
            <a:endParaRPr lang="en-US" dirty="0"/>
          </a:p>
          <a:p>
            <a:r>
              <a:rPr lang="en-US" b="1" u="sng" dirty="0"/>
              <a:t>CONS</a:t>
            </a:r>
            <a:endParaRPr lang="en-US" dirty="0"/>
          </a:p>
          <a:p>
            <a:r>
              <a:rPr lang="en-US" dirty="0"/>
              <a:t>Total interior and exterior remodel needed</a:t>
            </a:r>
          </a:p>
          <a:p>
            <a:r>
              <a:rPr lang="en-US" dirty="0"/>
              <a:t>Water and sewage is not utility company provided</a:t>
            </a:r>
          </a:p>
          <a:p>
            <a:r>
              <a:rPr lang="en-US" dirty="0"/>
              <a:t>Questionable fast response by first responders</a:t>
            </a:r>
          </a:p>
          <a:p>
            <a:r>
              <a:rPr lang="en-US" dirty="0"/>
              <a:t>Not convenient to the majority of students</a:t>
            </a:r>
          </a:p>
          <a:p>
            <a:r>
              <a:rPr lang="en-US" dirty="0"/>
              <a:t> </a:t>
            </a:r>
          </a:p>
          <a:p>
            <a:r>
              <a:rPr lang="en-US" b="1" dirty="0"/>
              <a:t>Water and sewage improvements may be a waste of money if these utilities are made available in the area and we are compelled to connect and abandon our systems.</a:t>
            </a:r>
            <a:endParaRPr lang="en-US" dirty="0"/>
          </a:p>
          <a:p>
            <a:endParaRPr lang="en-US" dirty="0"/>
          </a:p>
          <a:p>
            <a:endParaRPr lang="en-US" sz="1200" dirty="0"/>
          </a:p>
          <a:p>
            <a:endParaRPr lang="en-US" dirty="0"/>
          </a:p>
        </p:txBody>
      </p:sp>
      <p:pic>
        <p:nvPicPr>
          <p:cNvPr id="7" name="Picture 6"/>
          <p:cNvPicPr>
            <a:picLocks noChangeAspect="1"/>
          </p:cNvPicPr>
          <p:nvPr/>
        </p:nvPicPr>
        <p:blipFill>
          <a:blip r:embed="rId3"/>
          <a:stretch>
            <a:fillRect/>
          </a:stretch>
        </p:blipFill>
        <p:spPr>
          <a:xfrm>
            <a:off x="6424" y="1411130"/>
            <a:ext cx="3437167" cy="1798326"/>
          </a:xfrm>
          <a:prstGeom prst="rect">
            <a:avLst/>
          </a:prstGeom>
        </p:spPr>
      </p:pic>
      <p:pic>
        <p:nvPicPr>
          <p:cNvPr id="8" name="Picture 7"/>
          <p:cNvPicPr>
            <a:picLocks noChangeAspect="1"/>
          </p:cNvPicPr>
          <p:nvPr/>
        </p:nvPicPr>
        <p:blipFill>
          <a:blip r:embed="rId4"/>
          <a:stretch>
            <a:fillRect/>
          </a:stretch>
        </p:blipFill>
        <p:spPr>
          <a:xfrm>
            <a:off x="6423" y="3552488"/>
            <a:ext cx="3437167" cy="1706003"/>
          </a:xfrm>
          <a:prstGeom prst="rect">
            <a:avLst/>
          </a:prstGeom>
        </p:spPr>
      </p:pic>
      <p:sp>
        <p:nvSpPr>
          <p:cNvPr id="9" name="TextBox 8"/>
          <p:cNvSpPr txBox="1"/>
          <p:nvPr/>
        </p:nvSpPr>
        <p:spPr>
          <a:xfrm>
            <a:off x="3607679" y="188842"/>
            <a:ext cx="5407113" cy="584775"/>
          </a:xfrm>
          <a:prstGeom prst="rect">
            <a:avLst/>
          </a:prstGeom>
          <a:noFill/>
        </p:spPr>
        <p:txBody>
          <a:bodyPr wrap="square" rtlCol="0">
            <a:spAutoFit/>
          </a:bodyPr>
          <a:lstStyle/>
          <a:p>
            <a:r>
              <a:rPr lang="en-US" sz="3200" dirty="0" smtClean="0">
                <a:solidFill>
                  <a:schemeClr val="bg1"/>
                </a:solidFill>
              </a:rPr>
              <a:t>PROS AND CONS</a:t>
            </a:r>
            <a:endParaRPr lang="en-US" sz="3200" dirty="0">
              <a:solidFill>
                <a:schemeClr val="bg1"/>
              </a:solidFill>
            </a:endParaRPr>
          </a:p>
        </p:txBody>
      </p:sp>
    </p:spTree>
    <p:extLst>
      <p:ext uri="{BB962C8B-B14F-4D97-AF65-F5344CB8AC3E}">
        <p14:creationId xmlns:p14="http://schemas.microsoft.com/office/powerpoint/2010/main" val="11159164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alpha val="19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A178560-78C9-4CB5-BE46-05302CDA8E9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multiple people looking at blueprints&#10;">
            <a:extLst>
              <a:ext uri="{FF2B5EF4-FFF2-40B4-BE49-F238E27FC236}">
                <a16:creationId xmlns:a16="http://schemas.microsoft.com/office/drawing/2014/main" id="{DC582F7A-0108-4267-A3E3-CA43CDA209C6}"/>
              </a:ext>
            </a:extLst>
          </p:cNvPr>
          <p:cNvPicPr>
            <a:picLocks noChangeAspect="1"/>
          </p:cNvPicPr>
          <p:nvPr/>
        </p:nvPicPr>
        <p:blipFill rotWithShape="1">
          <a:blip r:embed="rId2">
            <a:duotone>
              <a:prstClr val="black"/>
              <a:schemeClr val="accent2">
                <a:tint val="45000"/>
                <a:satMod val="400000"/>
              </a:schemeClr>
            </a:duotone>
            <a:extLst>
              <a:ext uri="{BEBA8EAE-BF5A-486C-A8C5-ECC9F3942E4B}">
                <a14:imgProps xmlns:a14="http://schemas.microsoft.com/office/drawing/2010/main">
                  <a14:imgLayer r:embed="rId3">
                    <a14:imgEffect>
                      <a14:brightnessContrast bright="1000"/>
                    </a14:imgEffect>
                  </a14:imgLayer>
                </a14:imgProps>
              </a:ext>
            </a:extLst>
          </a:blip>
          <a:srcRect l="25"/>
          <a:stretch/>
        </p:blipFill>
        <p:spPr>
          <a:xfrm>
            <a:off x="10980" y="-6976"/>
            <a:ext cx="12188932" cy="6858000"/>
          </a:xfrm>
          <a:prstGeom prst="rect">
            <a:avLst/>
          </a:prstGeom>
        </p:spPr>
      </p:pic>
      <p:sp>
        <p:nvSpPr>
          <p:cNvPr id="12" name="Rectangle 11">
            <a:extLst>
              <a:ext uri="{FF2B5EF4-FFF2-40B4-BE49-F238E27FC236}">
                <a16:creationId xmlns:a16="http://schemas.microsoft.com/office/drawing/2014/main" id="{69461EC9-A94F-4225-B526-5C862F340FB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28492750-E12D-4995-ABCB-5BB846060890}"/>
              </a:ext>
            </a:extLst>
          </p:cNvPr>
          <p:cNvSpPr>
            <a:spLocks noGrp="1"/>
          </p:cNvSpPr>
          <p:nvPr>
            <p:ph type="title"/>
          </p:nvPr>
        </p:nvSpPr>
        <p:spPr>
          <a:xfrm>
            <a:off x="6423" y="560585"/>
            <a:ext cx="2947482" cy="1048912"/>
          </a:xfrm>
        </p:spPr>
        <p:txBody>
          <a:bodyPr>
            <a:normAutofit/>
          </a:bodyPr>
          <a:lstStyle/>
          <a:p>
            <a:r>
              <a:rPr lang="en-US" b="1" dirty="0" smtClean="0"/>
              <a:t>Northwestern</a:t>
            </a:r>
            <a:endParaRPr lang="en-US" b="1" dirty="0"/>
          </a:p>
        </p:txBody>
      </p:sp>
      <p:sp>
        <p:nvSpPr>
          <p:cNvPr id="14" name="Rectangle 13">
            <a:extLst>
              <a:ext uri="{FF2B5EF4-FFF2-40B4-BE49-F238E27FC236}">
                <a16:creationId xmlns:a16="http://schemas.microsoft.com/office/drawing/2014/main" id="{D87160F7-FCB2-48B7-8BB8-BEFF45F6BF1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97130" y="754144"/>
            <a:ext cx="7865196" cy="5335760"/>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E9282B84-621E-4580-80B7-222118AE446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p:cNvSpPr txBox="1"/>
          <p:nvPr/>
        </p:nvSpPr>
        <p:spPr>
          <a:xfrm>
            <a:off x="3842158" y="857132"/>
            <a:ext cx="7659147" cy="3323987"/>
          </a:xfrm>
          <a:prstGeom prst="rect">
            <a:avLst/>
          </a:prstGeom>
          <a:noFill/>
        </p:spPr>
        <p:txBody>
          <a:bodyPr wrap="square" rtlCol="0">
            <a:spAutoFit/>
          </a:bodyPr>
          <a:lstStyle/>
          <a:p>
            <a:r>
              <a:rPr lang="en-US" b="1" u="sng" dirty="0" smtClean="0"/>
              <a:t>Short Term</a:t>
            </a:r>
          </a:p>
          <a:p>
            <a:r>
              <a:rPr lang="en-US" dirty="0"/>
              <a:t>Maintain the District’s PA DEP water permit</a:t>
            </a:r>
          </a:p>
          <a:p>
            <a:r>
              <a:rPr lang="en-US" dirty="0"/>
              <a:t>Provide heat if we must</a:t>
            </a:r>
          </a:p>
          <a:p>
            <a:endParaRPr lang="en-US" dirty="0" smtClean="0"/>
          </a:p>
          <a:p>
            <a:r>
              <a:rPr lang="en-US" b="1" u="sng" dirty="0" smtClean="0"/>
              <a:t>Mid Term</a:t>
            </a:r>
            <a:endParaRPr lang="en-US" b="1" u="sng" dirty="0"/>
          </a:p>
          <a:p>
            <a:r>
              <a:rPr lang="en-US" dirty="0"/>
              <a:t>Install municipal water and sewers if plans to renovate this school move forward</a:t>
            </a:r>
            <a:r>
              <a:rPr lang="en-US" dirty="0" smtClean="0"/>
              <a:t>.</a:t>
            </a:r>
          </a:p>
          <a:p>
            <a:endParaRPr lang="en-US" dirty="0"/>
          </a:p>
          <a:p>
            <a:r>
              <a:rPr lang="en-US" b="1" u="sng" dirty="0" smtClean="0"/>
              <a:t>Long Term</a:t>
            </a:r>
            <a:endParaRPr lang="en-US" b="1" u="sng" dirty="0"/>
          </a:p>
          <a:p>
            <a:r>
              <a:rPr lang="en-US" dirty="0"/>
              <a:t>Renovate Northwestern</a:t>
            </a:r>
          </a:p>
          <a:p>
            <a:endParaRPr lang="en-US" sz="1200" dirty="0"/>
          </a:p>
          <a:p>
            <a:endParaRPr lang="en-US" dirty="0"/>
          </a:p>
        </p:txBody>
      </p:sp>
      <p:sp>
        <p:nvSpPr>
          <p:cNvPr id="11" name="TextBox 10"/>
          <p:cNvSpPr txBox="1"/>
          <p:nvPr/>
        </p:nvSpPr>
        <p:spPr>
          <a:xfrm>
            <a:off x="3607679" y="188842"/>
            <a:ext cx="5407113" cy="584775"/>
          </a:xfrm>
          <a:prstGeom prst="rect">
            <a:avLst/>
          </a:prstGeom>
          <a:noFill/>
        </p:spPr>
        <p:txBody>
          <a:bodyPr wrap="square" rtlCol="0">
            <a:spAutoFit/>
          </a:bodyPr>
          <a:lstStyle/>
          <a:p>
            <a:r>
              <a:rPr lang="en-US" sz="3200" dirty="0" smtClean="0">
                <a:solidFill>
                  <a:schemeClr val="bg1"/>
                </a:solidFill>
              </a:rPr>
              <a:t>PRIORITIES</a:t>
            </a:r>
            <a:endParaRPr lang="en-US" sz="3200" dirty="0">
              <a:solidFill>
                <a:schemeClr val="bg1"/>
              </a:solidFill>
            </a:endParaRPr>
          </a:p>
        </p:txBody>
      </p:sp>
    </p:spTree>
    <p:extLst>
      <p:ext uri="{BB962C8B-B14F-4D97-AF65-F5344CB8AC3E}">
        <p14:creationId xmlns:p14="http://schemas.microsoft.com/office/powerpoint/2010/main" val="20052461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A178560-78C9-4CB5-BE46-05302CDA8E9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multiple people looking at blueprints&#10;">
            <a:extLst>
              <a:ext uri="{FF2B5EF4-FFF2-40B4-BE49-F238E27FC236}">
                <a16:creationId xmlns:a16="http://schemas.microsoft.com/office/drawing/2014/main" id="{DC582F7A-0108-4267-A3E3-CA43CDA209C6}"/>
              </a:ext>
            </a:extLst>
          </p:cNvPr>
          <p:cNvPicPr>
            <a:picLocks noChangeAspect="1"/>
          </p:cNvPicPr>
          <p:nvPr/>
        </p:nvPicPr>
        <p:blipFill rotWithShape="1">
          <a:blip r:embed="rId2">
            <a:extLst/>
          </a:blip>
          <a:srcRect l="25"/>
          <a:stretch/>
        </p:blipFill>
        <p:spPr>
          <a:xfrm>
            <a:off x="10980" y="-6976"/>
            <a:ext cx="12188932" cy="6858000"/>
          </a:xfrm>
          <a:prstGeom prst="rect">
            <a:avLst/>
          </a:prstGeom>
        </p:spPr>
      </p:pic>
      <p:sp>
        <p:nvSpPr>
          <p:cNvPr id="12" name="Rectangle 11">
            <a:extLst>
              <a:ext uri="{FF2B5EF4-FFF2-40B4-BE49-F238E27FC236}">
                <a16:creationId xmlns:a16="http://schemas.microsoft.com/office/drawing/2014/main" id="{69461EC9-A94F-4225-B526-5C862F340FB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28492750-E12D-4995-ABCB-5BB846060890}"/>
              </a:ext>
            </a:extLst>
          </p:cNvPr>
          <p:cNvSpPr>
            <a:spLocks noGrp="1"/>
          </p:cNvSpPr>
          <p:nvPr>
            <p:ph type="title"/>
          </p:nvPr>
        </p:nvSpPr>
        <p:spPr>
          <a:xfrm>
            <a:off x="-55191" y="535969"/>
            <a:ext cx="2947482" cy="1048912"/>
          </a:xfrm>
        </p:spPr>
        <p:txBody>
          <a:bodyPr>
            <a:normAutofit/>
          </a:bodyPr>
          <a:lstStyle/>
          <a:p>
            <a:r>
              <a:rPr lang="en-US" b="1" dirty="0" smtClean="0"/>
              <a:t>Patterson</a:t>
            </a:r>
            <a:endParaRPr lang="en-US" b="1" dirty="0"/>
          </a:p>
        </p:txBody>
      </p:sp>
      <p:sp>
        <p:nvSpPr>
          <p:cNvPr id="14" name="Rectangle 13">
            <a:extLst>
              <a:ext uri="{FF2B5EF4-FFF2-40B4-BE49-F238E27FC236}">
                <a16:creationId xmlns:a16="http://schemas.microsoft.com/office/drawing/2014/main" id="{D87160F7-FCB2-48B7-8BB8-BEFF45F6BF1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97130" y="754144"/>
            <a:ext cx="7865196" cy="5335760"/>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E9282B84-621E-4580-80B7-222118AE446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p:cNvSpPr txBox="1"/>
          <p:nvPr/>
        </p:nvSpPr>
        <p:spPr>
          <a:xfrm>
            <a:off x="3869267" y="857132"/>
            <a:ext cx="7326180" cy="5262979"/>
          </a:xfrm>
          <a:prstGeom prst="rect">
            <a:avLst/>
          </a:prstGeom>
          <a:noFill/>
        </p:spPr>
        <p:txBody>
          <a:bodyPr wrap="square" rtlCol="0">
            <a:spAutoFit/>
          </a:bodyPr>
          <a:lstStyle/>
          <a:p>
            <a:r>
              <a:rPr lang="en-US" b="1" u="sng" dirty="0" smtClean="0"/>
              <a:t>PROS</a:t>
            </a:r>
            <a:endParaRPr lang="en-US" dirty="0"/>
          </a:p>
          <a:p>
            <a:r>
              <a:rPr lang="en-US" dirty="0" smtClean="0"/>
              <a:t>Neighborhood </a:t>
            </a:r>
            <a:r>
              <a:rPr lang="en-US" dirty="0"/>
              <a:t>s</a:t>
            </a:r>
            <a:r>
              <a:rPr lang="en-US" dirty="0" smtClean="0"/>
              <a:t>chool</a:t>
            </a:r>
            <a:endParaRPr lang="en-US" dirty="0"/>
          </a:p>
          <a:p>
            <a:r>
              <a:rPr lang="en-US" dirty="0"/>
              <a:t>Captured </a:t>
            </a:r>
            <a:r>
              <a:rPr lang="en-US" dirty="0" smtClean="0"/>
              <a:t>entrance</a:t>
            </a:r>
            <a:endParaRPr lang="en-US" dirty="0"/>
          </a:p>
          <a:p>
            <a:r>
              <a:rPr lang="en-US" dirty="0"/>
              <a:t>New generator and </a:t>
            </a:r>
            <a:r>
              <a:rPr lang="en-US" dirty="0" smtClean="0"/>
              <a:t>transfer </a:t>
            </a:r>
            <a:r>
              <a:rPr lang="en-US" dirty="0"/>
              <a:t>switch</a:t>
            </a:r>
          </a:p>
          <a:p>
            <a:endParaRPr lang="en-US" dirty="0"/>
          </a:p>
          <a:p>
            <a:r>
              <a:rPr lang="en-US" b="1" u="sng" dirty="0"/>
              <a:t>CONS</a:t>
            </a:r>
            <a:endParaRPr lang="en-US" dirty="0"/>
          </a:p>
          <a:p>
            <a:r>
              <a:rPr lang="en-US" dirty="0"/>
              <a:t>Small </a:t>
            </a:r>
            <a:r>
              <a:rPr lang="en-US" dirty="0" smtClean="0"/>
              <a:t>building</a:t>
            </a:r>
            <a:endParaRPr lang="en-US" dirty="0"/>
          </a:p>
          <a:p>
            <a:r>
              <a:rPr lang="en-US" dirty="0"/>
              <a:t>Property is small no room for expansion, parking and play areas</a:t>
            </a:r>
          </a:p>
          <a:p>
            <a:r>
              <a:rPr lang="en-US" dirty="0"/>
              <a:t>Parking is currently insufficient</a:t>
            </a:r>
          </a:p>
          <a:p>
            <a:r>
              <a:rPr lang="en-US" dirty="0"/>
              <a:t>Needs a roof</a:t>
            </a:r>
          </a:p>
          <a:p>
            <a:r>
              <a:rPr lang="en-US" dirty="0"/>
              <a:t>HVAC </a:t>
            </a:r>
            <a:r>
              <a:rPr lang="en-US" dirty="0" smtClean="0"/>
              <a:t>system </a:t>
            </a:r>
            <a:r>
              <a:rPr lang="en-US" dirty="0"/>
              <a:t>needs replaced entirely including UV’s and </a:t>
            </a:r>
            <a:r>
              <a:rPr lang="en-US" dirty="0" smtClean="0"/>
              <a:t>controls</a:t>
            </a:r>
            <a:endParaRPr lang="en-US" dirty="0"/>
          </a:p>
          <a:p>
            <a:r>
              <a:rPr lang="en-US" dirty="0"/>
              <a:t>Inefficient lighting</a:t>
            </a:r>
          </a:p>
          <a:p>
            <a:r>
              <a:rPr lang="en-US" dirty="0"/>
              <a:t>Gym is also the cafeteria</a:t>
            </a:r>
          </a:p>
          <a:p>
            <a:r>
              <a:rPr lang="en-US" dirty="0"/>
              <a:t>Elevator needed to provide access to both floors </a:t>
            </a:r>
            <a:endParaRPr lang="en-US" dirty="0" smtClean="0"/>
          </a:p>
          <a:p>
            <a:r>
              <a:rPr lang="en-US" dirty="0" smtClean="0"/>
              <a:t>Playground </a:t>
            </a:r>
            <a:r>
              <a:rPr lang="en-US" dirty="0"/>
              <a:t>is not safe</a:t>
            </a:r>
          </a:p>
          <a:p>
            <a:r>
              <a:rPr lang="en-US" dirty="0"/>
              <a:t>Many ADA upgrades needed</a:t>
            </a:r>
          </a:p>
          <a:p>
            <a:endParaRPr lang="en-US" dirty="0"/>
          </a:p>
          <a:p>
            <a:endParaRPr lang="en-US" sz="1200" dirty="0"/>
          </a:p>
          <a:p>
            <a:endParaRPr lang="en-US" dirty="0"/>
          </a:p>
        </p:txBody>
      </p:sp>
      <p:sp>
        <p:nvSpPr>
          <p:cNvPr id="9" name="TextBox 8"/>
          <p:cNvSpPr txBox="1"/>
          <p:nvPr/>
        </p:nvSpPr>
        <p:spPr>
          <a:xfrm>
            <a:off x="3607679" y="188842"/>
            <a:ext cx="5407113" cy="584775"/>
          </a:xfrm>
          <a:prstGeom prst="rect">
            <a:avLst/>
          </a:prstGeom>
          <a:noFill/>
        </p:spPr>
        <p:txBody>
          <a:bodyPr wrap="square" rtlCol="0">
            <a:spAutoFit/>
          </a:bodyPr>
          <a:lstStyle/>
          <a:p>
            <a:r>
              <a:rPr lang="en-US" sz="3200" dirty="0" smtClean="0">
                <a:solidFill>
                  <a:schemeClr val="bg1"/>
                </a:solidFill>
              </a:rPr>
              <a:t>PROS AND CONS</a:t>
            </a:r>
            <a:endParaRPr lang="en-US" sz="3200" dirty="0">
              <a:solidFill>
                <a:schemeClr val="bg1"/>
              </a:solidFill>
            </a:endParaRPr>
          </a:p>
        </p:txBody>
      </p:sp>
      <p:pic>
        <p:nvPicPr>
          <p:cNvPr id="3" name="Picture 2"/>
          <p:cNvPicPr>
            <a:picLocks noChangeAspect="1"/>
          </p:cNvPicPr>
          <p:nvPr/>
        </p:nvPicPr>
        <p:blipFill>
          <a:blip r:embed="rId3"/>
          <a:stretch>
            <a:fillRect/>
          </a:stretch>
        </p:blipFill>
        <p:spPr>
          <a:xfrm>
            <a:off x="0" y="1381543"/>
            <a:ext cx="3453437" cy="2152485"/>
          </a:xfrm>
          <a:prstGeom prst="rect">
            <a:avLst/>
          </a:prstGeom>
        </p:spPr>
      </p:pic>
      <p:pic>
        <p:nvPicPr>
          <p:cNvPr id="4" name="Picture 3"/>
          <p:cNvPicPr>
            <a:picLocks noChangeAspect="1"/>
          </p:cNvPicPr>
          <p:nvPr/>
        </p:nvPicPr>
        <p:blipFill>
          <a:blip r:embed="rId4"/>
          <a:stretch>
            <a:fillRect/>
          </a:stretch>
        </p:blipFill>
        <p:spPr>
          <a:xfrm>
            <a:off x="10980" y="3846444"/>
            <a:ext cx="3414515" cy="1901202"/>
          </a:xfrm>
          <a:prstGeom prst="rect">
            <a:avLst/>
          </a:prstGeom>
        </p:spPr>
      </p:pic>
    </p:spTree>
    <p:extLst>
      <p:ext uri="{BB962C8B-B14F-4D97-AF65-F5344CB8AC3E}">
        <p14:creationId xmlns:p14="http://schemas.microsoft.com/office/powerpoint/2010/main" val="16347365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alpha val="19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A178560-78C9-4CB5-BE46-05302CDA8E9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multiple people looking at blueprints&#10;">
            <a:extLst>
              <a:ext uri="{FF2B5EF4-FFF2-40B4-BE49-F238E27FC236}">
                <a16:creationId xmlns:a16="http://schemas.microsoft.com/office/drawing/2014/main" id="{DC582F7A-0108-4267-A3E3-CA43CDA209C6}"/>
              </a:ext>
            </a:extLst>
          </p:cNvPr>
          <p:cNvPicPr>
            <a:picLocks noChangeAspect="1"/>
          </p:cNvPicPr>
          <p:nvPr/>
        </p:nvPicPr>
        <p:blipFill rotWithShape="1">
          <a:blip r:embed="rId2">
            <a:duotone>
              <a:prstClr val="black"/>
              <a:schemeClr val="accent2">
                <a:tint val="45000"/>
                <a:satMod val="400000"/>
              </a:schemeClr>
            </a:duotone>
            <a:extLst>
              <a:ext uri="{BEBA8EAE-BF5A-486C-A8C5-ECC9F3942E4B}">
                <a14:imgProps xmlns:a14="http://schemas.microsoft.com/office/drawing/2010/main">
                  <a14:imgLayer r:embed="rId3">
                    <a14:imgEffect>
                      <a14:brightnessContrast bright="1000"/>
                    </a14:imgEffect>
                  </a14:imgLayer>
                </a14:imgProps>
              </a:ext>
            </a:extLst>
          </a:blip>
          <a:srcRect l="25"/>
          <a:stretch/>
        </p:blipFill>
        <p:spPr>
          <a:xfrm>
            <a:off x="10980" y="-6976"/>
            <a:ext cx="12188932" cy="6858000"/>
          </a:xfrm>
          <a:prstGeom prst="rect">
            <a:avLst/>
          </a:prstGeom>
        </p:spPr>
      </p:pic>
      <p:sp>
        <p:nvSpPr>
          <p:cNvPr id="12" name="Rectangle 11">
            <a:extLst>
              <a:ext uri="{FF2B5EF4-FFF2-40B4-BE49-F238E27FC236}">
                <a16:creationId xmlns:a16="http://schemas.microsoft.com/office/drawing/2014/main" id="{69461EC9-A94F-4225-B526-5C862F340FB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D87160F7-FCB2-48B7-8BB8-BEFF45F6BF1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97130" y="754144"/>
            <a:ext cx="7865196" cy="5335760"/>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E9282B84-621E-4580-80B7-222118AE446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p:cNvSpPr txBox="1"/>
          <p:nvPr/>
        </p:nvSpPr>
        <p:spPr>
          <a:xfrm>
            <a:off x="3842158" y="857132"/>
            <a:ext cx="7659147" cy="5262979"/>
          </a:xfrm>
          <a:prstGeom prst="rect">
            <a:avLst/>
          </a:prstGeom>
          <a:noFill/>
        </p:spPr>
        <p:txBody>
          <a:bodyPr wrap="square" rtlCol="0">
            <a:spAutoFit/>
          </a:bodyPr>
          <a:lstStyle/>
          <a:p>
            <a:r>
              <a:rPr lang="en-US" b="1" u="sng" dirty="0" smtClean="0"/>
              <a:t>Short Term</a:t>
            </a:r>
          </a:p>
          <a:p>
            <a:r>
              <a:rPr lang="en-US" dirty="0"/>
              <a:t>Replace roofing</a:t>
            </a:r>
          </a:p>
          <a:p>
            <a:r>
              <a:rPr lang="en-US" dirty="0"/>
              <a:t>UV </a:t>
            </a:r>
            <a:r>
              <a:rPr lang="en-US" dirty="0" smtClean="0"/>
              <a:t>replacement</a:t>
            </a:r>
            <a:endParaRPr lang="en-US" dirty="0"/>
          </a:p>
          <a:p>
            <a:r>
              <a:rPr lang="en-US" dirty="0"/>
              <a:t>Replace </a:t>
            </a:r>
            <a:r>
              <a:rPr lang="en-US" dirty="0" smtClean="0"/>
              <a:t>windows</a:t>
            </a:r>
            <a:endParaRPr lang="en-US" dirty="0"/>
          </a:p>
          <a:p>
            <a:r>
              <a:rPr lang="en-US" dirty="0"/>
              <a:t>Clean, </a:t>
            </a:r>
            <a:r>
              <a:rPr lang="en-US" dirty="0" smtClean="0"/>
              <a:t>seal</a:t>
            </a:r>
            <a:r>
              <a:rPr lang="en-US" dirty="0"/>
              <a:t>, </a:t>
            </a:r>
            <a:r>
              <a:rPr lang="en-US" dirty="0" smtClean="0"/>
              <a:t>caulk </a:t>
            </a:r>
            <a:r>
              <a:rPr lang="en-US" dirty="0"/>
              <a:t>e</a:t>
            </a:r>
            <a:r>
              <a:rPr lang="en-US" dirty="0" smtClean="0"/>
              <a:t>xterior </a:t>
            </a:r>
            <a:r>
              <a:rPr lang="en-US" dirty="0"/>
              <a:t>m</a:t>
            </a:r>
            <a:r>
              <a:rPr lang="en-US" dirty="0" smtClean="0"/>
              <a:t>asonry </a:t>
            </a:r>
            <a:r>
              <a:rPr lang="en-US" dirty="0"/>
              <a:t>s</a:t>
            </a:r>
            <a:r>
              <a:rPr lang="en-US" dirty="0" smtClean="0"/>
              <a:t>urfaces</a:t>
            </a:r>
            <a:endParaRPr lang="en-US" dirty="0"/>
          </a:p>
          <a:p>
            <a:r>
              <a:rPr lang="en-US" dirty="0"/>
              <a:t>Replace </a:t>
            </a:r>
            <a:r>
              <a:rPr lang="en-US" dirty="0" smtClean="0"/>
              <a:t>playground </a:t>
            </a:r>
            <a:r>
              <a:rPr lang="en-US" dirty="0"/>
              <a:t>equipment</a:t>
            </a:r>
          </a:p>
          <a:p>
            <a:r>
              <a:rPr lang="en-US" dirty="0"/>
              <a:t>Improve building </a:t>
            </a:r>
            <a:r>
              <a:rPr lang="en-US" dirty="0" smtClean="0"/>
              <a:t>safety </a:t>
            </a:r>
            <a:r>
              <a:rPr lang="en-US" dirty="0"/>
              <a:t>and </a:t>
            </a:r>
            <a:r>
              <a:rPr lang="en-US" dirty="0" smtClean="0"/>
              <a:t>code </a:t>
            </a:r>
            <a:r>
              <a:rPr lang="en-US" dirty="0"/>
              <a:t>c</a:t>
            </a:r>
            <a:r>
              <a:rPr lang="en-US" dirty="0" smtClean="0"/>
              <a:t>ompliance</a:t>
            </a:r>
            <a:endParaRPr lang="en-US" dirty="0"/>
          </a:p>
          <a:p>
            <a:endParaRPr lang="en-US" dirty="0" smtClean="0"/>
          </a:p>
          <a:p>
            <a:r>
              <a:rPr lang="en-US" b="1" u="sng" dirty="0" smtClean="0"/>
              <a:t>Mid Term</a:t>
            </a:r>
            <a:endParaRPr lang="en-US" b="1" u="sng" dirty="0"/>
          </a:p>
          <a:p>
            <a:r>
              <a:rPr lang="en-US" dirty="0"/>
              <a:t>Remodel interior</a:t>
            </a:r>
          </a:p>
          <a:p>
            <a:r>
              <a:rPr lang="en-US" dirty="0"/>
              <a:t>Install an elevator</a:t>
            </a:r>
          </a:p>
          <a:p>
            <a:r>
              <a:rPr lang="en-US" dirty="0"/>
              <a:t>Improve ADA compliance</a:t>
            </a:r>
          </a:p>
          <a:p>
            <a:r>
              <a:rPr lang="en-US" dirty="0"/>
              <a:t>Improve parking so parking for events is sufficient</a:t>
            </a:r>
          </a:p>
          <a:p>
            <a:endParaRPr lang="en-US" dirty="0"/>
          </a:p>
          <a:p>
            <a:r>
              <a:rPr lang="en-US" b="1" u="sng" dirty="0" smtClean="0"/>
              <a:t>Long Term</a:t>
            </a:r>
            <a:endParaRPr lang="en-US" b="1" u="sng" dirty="0"/>
          </a:p>
          <a:p>
            <a:r>
              <a:rPr lang="en-US" dirty="0"/>
              <a:t>If possible construct an addition that does not make previous improvements money wasted</a:t>
            </a:r>
          </a:p>
          <a:p>
            <a:endParaRPr lang="en-US" sz="1200" dirty="0"/>
          </a:p>
          <a:p>
            <a:endParaRPr lang="en-US" dirty="0"/>
          </a:p>
        </p:txBody>
      </p:sp>
      <p:sp>
        <p:nvSpPr>
          <p:cNvPr id="11" name="TextBox 10"/>
          <p:cNvSpPr txBox="1"/>
          <p:nvPr/>
        </p:nvSpPr>
        <p:spPr>
          <a:xfrm>
            <a:off x="3607679" y="188842"/>
            <a:ext cx="5407113" cy="584775"/>
          </a:xfrm>
          <a:prstGeom prst="rect">
            <a:avLst/>
          </a:prstGeom>
          <a:noFill/>
        </p:spPr>
        <p:txBody>
          <a:bodyPr wrap="square" rtlCol="0">
            <a:spAutoFit/>
          </a:bodyPr>
          <a:lstStyle/>
          <a:p>
            <a:r>
              <a:rPr lang="en-US" sz="3200" dirty="0" smtClean="0">
                <a:solidFill>
                  <a:schemeClr val="bg1"/>
                </a:solidFill>
              </a:rPr>
              <a:t>PRIORITIES</a:t>
            </a:r>
            <a:endParaRPr lang="en-US" sz="3200" dirty="0">
              <a:solidFill>
                <a:schemeClr val="bg1"/>
              </a:solidFill>
            </a:endParaRPr>
          </a:p>
        </p:txBody>
      </p:sp>
      <p:sp>
        <p:nvSpPr>
          <p:cNvPr id="13" name="Title 1">
            <a:extLst>
              <a:ext uri="{FF2B5EF4-FFF2-40B4-BE49-F238E27FC236}">
                <a16:creationId xmlns:a16="http://schemas.microsoft.com/office/drawing/2014/main" id="{28492750-E12D-4995-ABCB-5BB846060890}"/>
              </a:ext>
            </a:extLst>
          </p:cNvPr>
          <p:cNvSpPr txBox="1">
            <a:spLocks/>
          </p:cNvSpPr>
          <p:nvPr/>
        </p:nvSpPr>
        <p:spPr>
          <a:xfrm>
            <a:off x="-55191" y="535969"/>
            <a:ext cx="2947482" cy="10489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n-US" b="1" smtClean="0"/>
              <a:t>Patterson</a:t>
            </a:r>
            <a:endParaRPr lang="en-US" b="1" dirty="0"/>
          </a:p>
        </p:txBody>
      </p:sp>
    </p:spTree>
    <p:extLst>
      <p:ext uri="{BB962C8B-B14F-4D97-AF65-F5344CB8AC3E}">
        <p14:creationId xmlns:p14="http://schemas.microsoft.com/office/powerpoint/2010/main" val="36862147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A178560-78C9-4CB5-BE46-05302CDA8E9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multiple people looking at blueprints&#10;">
            <a:extLst>
              <a:ext uri="{FF2B5EF4-FFF2-40B4-BE49-F238E27FC236}">
                <a16:creationId xmlns:a16="http://schemas.microsoft.com/office/drawing/2014/main" id="{DC582F7A-0108-4267-A3E3-CA43CDA209C6}"/>
              </a:ext>
            </a:extLst>
          </p:cNvPr>
          <p:cNvPicPr>
            <a:picLocks noChangeAspect="1"/>
          </p:cNvPicPr>
          <p:nvPr/>
        </p:nvPicPr>
        <p:blipFill rotWithShape="1">
          <a:blip r:embed="rId2">
            <a:extLst/>
          </a:blip>
          <a:srcRect l="25"/>
          <a:stretch/>
        </p:blipFill>
        <p:spPr>
          <a:xfrm>
            <a:off x="10980" y="-6976"/>
            <a:ext cx="12188932" cy="6858000"/>
          </a:xfrm>
          <a:prstGeom prst="rect">
            <a:avLst/>
          </a:prstGeom>
        </p:spPr>
      </p:pic>
      <p:sp>
        <p:nvSpPr>
          <p:cNvPr id="12" name="Rectangle 11">
            <a:extLst>
              <a:ext uri="{FF2B5EF4-FFF2-40B4-BE49-F238E27FC236}">
                <a16:creationId xmlns:a16="http://schemas.microsoft.com/office/drawing/2014/main" id="{69461EC9-A94F-4225-B526-5C862F340FB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28492750-E12D-4995-ABCB-5BB846060890}"/>
              </a:ext>
            </a:extLst>
          </p:cNvPr>
          <p:cNvSpPr>
            <a:spLocks noGrp="1"/>
          </p:cNvSpPr>
          <p:nvPr>
            <p:ph type="title"/>
          </p:nvPr>
        </p:nvSpPr>
        <p:spPr>
          <a:xfrm>
            <a:off x="-55191" y="535969"/>
            <a:ext cx="2947482" cy="1048912"/>
          </a:xfrm>
        </p:spPr>
        <p:txBody>
          <a:bodyPr>
            <a:normAutofit/>
          </a:bodyPr>
          <a:lstStyle/>
          <a:p>
            <a:r>
              <a:rPr lang="en-US" b="1" dirty="0" smtClean="0"/>
              <a:t>BIS</a:t>
            </a:r>
            <a:endParaRPr lang="en-US" b="1" dirty="0"/>
          </a:p>
        </p:txBody>
      </p:sp>
      <p:sp>
        <p:nvSpPr>
          <p:cNvPr id="14" name="Rectangle 13">
            <a:extLst>
              <a:ext uri="{FF2B5EF4-FFF2-40B4-BE49-F238E27FC236}">
                <a16:creationId xmlns:a16="http://schemas.microsoft.com/office/drawing/2014/main" id="{D87160F7-FCB2-48B7-8BB8-BEFF45F6BF1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97130" y="754144"/>
            <a:ext cx="7865196" cy="5335760"/>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E9282B84-621E-4580-80B7-222118AE446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p:cNvSpPr txBox="1"/>
          <p:nvPr/>
        </p:nvSpPr>
        <p:spPr>
          <a:xfrm>
            <a:off x="3684335" y="692748"/>
            <a:ext cx="7326180" cy="6001643"/>
          </a:xfrm>
          <a:prstGeom prst="rect">
            <a:avLst/>
          </a:prstGeom>
          <a:noFill/>
        </p:spPr>
        <p:txBody>
          <a:bodyPr wrap="square" rtlCol="0">
            <a:spAutoFit/>
          </a:bodyPr>
          <a:lstStyle/>
          <a:p>
            <a:r>
              <a:rPr lang="en-US" b="1" u="sng" dirty="0" smtClean="0"/>
              <a:t>PROS</a:t>
            </a:r>
            <a:endParaRPr lang="en-US" dirty="0"/>
          </a:p>
          <a:p>
            <a:r>
              <a:rPr lang="en-US" sz="1200" dirty="0"/>
              <a:t>Excellent location in the center of the district</a:t>
            </a:r>
          </a:p>
          <a:p>
            <a:r>
              <a:rPr lang="en-US" sz="1200" dirty="0"/>
              <a:t>Property is plentiful and flat</a:t>
            </a:r>
          </a:p>
          <a:p>
            <a:r>
              <a:rPr lang="en-US" sz="1200" dirty="0"/>
              <a:t>All utilities are present</a:t>
            </a:r>
          </a:p>
          <a:p>
            <a:r>
              <a:rPr lang="en-US" sz="1200" dirty="0"/>
              <a:t>Close to first responders</a:t>
            </a:r>
          </a:p>
          <a:p>
            <a:r>
              <a:rPr lang="en-US" sz="1200" dirty="0"/>
              <a:t>Newer </a:t>
            </a:r>
            <a:r>
              <a:rPr lang="en-US" sz="1200" dirty="0" smtClean="0"/>
              <a:t>roof</a:t>
            </a:r>
            <a:endParaRPr lang="en-US" sz="1200" dirty="0"/>
          </a:p>
          <a:p>
            <a:r>
              <a:rPr lang="en-US" sz="1200" dirty="0"/>
              <a:t>Currently functions as a school despite its many issues</a:t>
            </a:r>
          </a:p>
          <a:p>
            <a:r>
              <a:rPr lang="en-US" sz="1200" dirty="0"/>
              <a:t>Elevator in building</a:t>
            </a:r>
          </a:p>
          <a:p>
            <a:r>
              <a:rPr lang="en-US" sz="1200" dirty="0"/>
              <a:t>Remodeled library</a:t>
            </a:r>
          </a:p>
          <a:p>
            <a:r>
              <a:rPr lang="en-US" b="1" u="sng" dirty="0" smtClean="0"/>
              <a:t>CONS</a:t>
            </a:r>
            <a:endParaRPr lang="en-US" dirty="0"/>
          </a:p>
          <a:p>
            <a:r>
              <a:rPr lang="en-US" sz="1200" dirty="0"/>
              <a:t>Last renovation was in 1994, building dates to the 1930’s</a:t>
            </a:r>
          </a:p>
          <a:p>
            <a:r>
              <a:rPr lang="en-US" sz="1200" dirty="0"/>
              <a:t>Odd floor plan</a:t>
            </a:r>
          </a:p>
          <a:p>
            <a:r>
              <a:rPr lang="en-US" sz="1200" dirty="0"/>
              <a:t>Difficult to design out undesirable building issues</a:t>
            </a:r>
          </a:p>
          <a:p>
            <a:r>
              <a:rPr lang="en-US" sz="1200" dirty="0"/>
              <a:t>Does not allow easy use by persons with physical limitations</a:t>
            </a:r>
          </a:p>
          <a:p>
            <a:r>
              <a:rPr lang="en-US" sz="1200" dirty="0"/>
              <a:t>Total HVAC replacement needed</a:t>
            </a:r>
          </a:p>
          <a:p>
            <a:r>
              <a:rPr lang="en-US" sz="1200" dirty="0"/>
              <a:t>Building envelope leaks air and water</a:t>
            </a:r>
          </a:p>
          <a:p>
            <a:r>
              <a:rPr lang="en-US" sz="1200" dirty="0"/>
              <a:t>Windows need replaced and reduced in number</a:t>
            </a:r>
          </a:p>
          <a:p>
            <a:r>
              <a:rPr lang="en-US" sz="1200" dirty="0"/>
              <a:t>Leaking pipe insulation</a:t>
            </a:r>
          </a:p>
          <a:p>
            <a:r>
              <a:rPr lang="en-US" sz="1200" dirty="0"/>
              <a:t>Design issues for security</a:t>
            </a:r>
          </a:p>
          <a:p>
            <a:r>
              <a:rPr lang="en-US" sz="1200" dirty="0"/>
              <a:t>Inefficient </a:t>
            </a:r>
            <a:r>
              <a:rPr lang="en-US" sz="1200" dirty="0" smtClean="0"/>
              <a:t>lighting</a:t>
            </a:r>
            <a:endParaRPr lang="en-US" sz="1200" dirty="0"/>
          </a:p>
          <a:p>
            <a:r>
              <a:rPr lang="en-US" sz="1200" dirty="0"/>
              <a:t>Antiquated technology wiring</a:t>
            </a:r>
          </a:p>
          <a:p>
            <a:r>
              <a:rPr lang="en-US" sz="1200" dirty="0"/>
              <a:t>No real </a:t>
            </a:r>
            <a:r>
              <a:rPr lang="en-US" sz="1200" dirty="0" smtClean="0"/>
              <a:t>gymnasium</a:t>
            </a:r>
            <a:endParaRPr lang="en-US" sz="1200" dirty="0"/>
          </a:p>
          <a:p>
            <a:r>
              <a:rPr lang="en-US" sz="1200" dirty="0"/>
              <a:t>Lots of steps and confusing to navigate</a:t>
            </a:r>
          </a:p>
          <a:p>
            <a:r>
              <a:rPr lang="en-US" sz="1200" dirty="0"/>
              <a:t>Not code compliant railings in stairwells</a:t>
            </a:r>
          </a:p>
          <a:p>
            <a:r>
              <a:rPr lang="en-US" sz="1200" dirty="0"/>
              <a:t>Inefficient windows</a:t>
            </a:r>
          </a:p>
          <a:p>
            <a:r>
              <a:rPr lang="en-US" sz="1200" dirty="0"/>
              <a:t>No captured entrance</a:t>
            </a:r>
          </a:p>
          <a:p>
            <a:r>
              <a:rPr lang="en-US" sz="1200" dirty="0"/>
              <a:t>Old emergency generator and transfer switch</a:t>
            </a:r>
          </a:p>
          <a:p>
            <a:endParaRPr lang="en-US" dirty="0"/>
          </a:p>
          <a:p>
            <a:endParaRPr lang="en-US" sz="1200" dirty="0"/>
          </a:p>
          <a:p>
            <a:endParaRPr lang="en-US" dirty="0"/>
          </a:p>
        </p:txBody>
      </p:sp>
      <p:sp>
        <p:nvSpPr>
          <p:cNvPr id="9" name="TextBox 8"/>
          <p:cNvSpPr txBox="1"/>
          <p:nvPr/>
        </p:nvSpPr>
        <p:spPr>
          <a:xfrm>
            <a:off x="3607679" y="188842"/>
            <a:ext cx="5407113" cy="584775"/>
          </a:xfrm>
          <a:prstGeom prst="rect">
            <a:avLst/>
          </a:prstGeom>
          <a:noFill/>
        </p:spPr>
        <p:txBody>
          <a:bodyPr wrap="square" rtlCol="0">
            <a:spAutoFit/>
          </a:bodyPr>
          <a:lstStyle/>
          <a:p>
            <a:r>
              <a:rPr lang="en-US" sz="3200" dirty="0" smtClean="0">
                <a:solidFill>
                  <a:schemeClr val="bg1"/>
                </a:solidFill>
              </a:rPr>
              <a:t>PROS AND CONS</a:t>
            </a:r>
            <a:endParaRPr lang="en-US" sz="3200" dirty="0">
              <a:solidFill>
                <a:schemeClr val="bg1"/>
              </a:solidFill>
            </a:endParaRPr>
          </a:p>
        </p:txBody>
      </p:sp>
      <p:pic>
        <p:nvPicPr>
          <p:cNvPr id="7" name="Picture 6"/>
          <p:cNvPicPr>
            <a:picLocks noChangeAspect="1"/>
          </p:cNvPicPr>
          <p:nvPr/>
        </p:nvPicPr>
        <p:blipFill>
          <a:blip r:embed="rId3"/>
          <a:stretch>
            <a:fillRect/>
          </a:stretch>
        </p:blipFill>
        <p:spPr>
          <a:xfrm>
            <a:off x="-7913" y="1469961"/>
            <a:ext cx="3451503" cy="1867639"/>
          </a:xfrm>
          <a:prstGeom prst="rect">
            <a:avLst/>
          </a:prstGeom>
        </p:spPr>
      </p:pic>
      <p:pic>
        <p:nvPicPr>
          <p:cNvPr id="8" name="Picture 7"/>
          <p:cNvPicPr>
            <a:picLocks noChangeAspect="1"/>
          </p:cNvPicPr>
          <p:nvPr/>
        </p:nvPicPr>
        <p:blipFill>
          <a:blip r:embed="rId4"/>
          <a:stretch>
            <a:fillRect/>
          </a:stretch>
        </p:blipFill>
        <p:spPr>
          <a:xfrm>
            <a:off x="-7913" y="3579307"/>
            <a:ext cx="3438710" cy="2510597"/>
          </a:xfrm>
          <a:prstGeom prst="rect">
            <a:avLst/>
          </a:prstGeom>
        </p:spPr>
      </p:pic>
    </p:spTree>
    <p:extLst>
      <p:ext uri="{BB962C8B-B14F-4D97-AF65-F5344CB8AC3E}">
        <p14:creationId xmlns:p14="http://schemas.microsoft.com/office/powerpoint/2010/main" val="25813931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alpha val="19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A178560-78C9-4CB5-BE46-05302CDA8E9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multiple people looking at blueprints&#10;">
            <a:extLst>
              <a:ext uri="{FF2B5EF4-FFF2-40B4-BE49-F238E27FC236}">
                <a16:creationId xmlns:a16="http://schemas.microsoft.com/office/drawing/2014/main" id="{DC582F7A-0108-4267-A3E3-CA43CDA209C6}"/>
              </a:ext>
            </a:extLst>
          </p:cNvPr>
          <p:cNvPicPr>
            <a:picLocks noChangeAspect="1"/>
          </p:cNvPicPr>
          <p:nvPr/>
        </p:nvPicPr>
        <p:blipFill rotWithShape="1">
          <a:blip r:embed="rId2">
            <a:duotone>
              <a:prstClr val="black"/>
              <a:schemeClr val="accent2">
                <a:tint val="45000"/>
                <a:satMod val="400000"/>
              </a:schemeClr>
            </a:duotone>
            <a:extLst>
              <a:ext uri="{BEBA8EAE-BF5A-486C-A8C5-ECC9F3942E4B}">
                <a14:imgProps xmlns:a14="http://schemas.microsoft.com/office/drawing/2010/main">
                  <a14:imgLayer r:embed="rId3">
                    <a14:imgEffect>
                      <a14:brightnessContrast bright="1000"/>
                    </a14:imgEffect>
                  </a14:imgLayer>
                </a14:imgProps>
              </a:ext>
            </a:extLst>
          </a:blip>
          <a:srcRect l="25"/>
          <a:stretch/>
        </p:blipFill>
        <p:spPr>
          <a:xfrm>
            <a:off x="10980" y="-6976"/>
            <a:ext cx="12188932" cy="6858000"/>
          </a:xfrm>
          <a:prstGeom prst="rect">
            <a:avLst/>
          </a:prstGeom>
        </p:spPr>
      </p:pic>
      <p:sp>
        <p:nvSpPr>
          <p:cNvPr id="12" name="Rectangle 11">
            <a:extLst>
              <a:ext uri="{FF2B5EF4-FFF2-40B4-BE49-F238E27FC236}">
                <a16:creationId xmlns:a16="http://schemas.microsoft.com/office/drawing/2014/main" id="{69461EC9-A94F-4225-B526-5C862F340FB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D87160F7-FCB2-48B7-8BB8-BEFF45F6BF1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97130" y="754144"/>
            <a:ext cx="7865196" cy="5335760"/>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E9282B84-621E-4580-80B7-222118AE446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p:cNvSpPr txBox="1"/>
          <p:nvPr/>
        </p:nvSpPr>
        <p:spPr>
          <a:xfrm>
            <a:off x="3842158" y="857132"/>
            <a:ext cx="7659147" cy="5816977"/>
          </a:xfrm>
          <a:prstGeom prst="rect">
            <a:avLst/>
          </a:prstGeom>
          <a:noFill/>
        </p:spPr>
        <p:txBody>
          <a:bodyPr wrap="square" rtlCol="0">
            <a:spAutoFit/>
          </a:bodyPr>
          <a:lstStyle/>
          <a:p>
            <a:r>
              <a:rPr lang="en-US" b="1" u="sng" dirty="0" smtClean="0"/>
              <a:t>Short Term</a:t>
            </a:r>
          </a:p>
          <a:p>
            <a:r>
              <a:rPr lang="en-US" i="1" dirty="0"/>
              <a:t>Determine if the building has a future or if upgrades are not cost effective for a building with roots in the </a:t>
            </a:r>
            <a:r>
              <a:rPr lang="en-US" i="1" dirty="0" smtClean="0"/>
              <a:t>1930’s</a:t>
            </a:r>
            <a:endParaRPr lang="en-US" i="1" dirty="0"/>
          </a:p>
          <a:p>
            <a:pPr lvl="1"/>
            <a:r>
              <a:rPr lang="en-US" dirty="0"/>
              <a:t>HVAC </a:t>
            </a:r>
            <a:r>
              <a:rPr lang="en-US" dirty="0" smtClean="0"/>
              <a:t>controls </a:t>
            </a:r>
            <a:r>
              <a:rPr lang="en-US" dirty="0"/>
              <a:t>replacement </a:t>
            </a:r>
          </a:p>
          <a:p>
            <a:pPr lvl="1"/>
            <a:r>
              <a:rPr lang="en-US" dirty="0"/>
              <a:t>Replace </a:t>
            </a:r>
            <a:r>
              <a:rPr lang="en-US" dirty="0" smtClean="0"/>
              <a:t>unit </a:t>
            </a:r>
            <a:r>
              <a:rPr lang="en-US" dirty="0"/>
              <a:t>ventilators (UV’s) </a:t>
            </a:r>
          </a:p>
          <a:p>
            <a:pPr lvl="1"/>
            <a:r>
              <a:rPr lang="en-US" dirty="0"/>
              <a:t>Paint stucco and continue to seal the building envelope                                            </a:t>
            </a:r>
          </a:p>
          <a:p>
            <a:pPr lvl="1"/>
            <a:r>
              <a:rPr lang="en-US" dirty="0"/>
              <a:t>Upgrade lighting</a:t>
            </a:r>
          </a:p>
          <a:p>
            <a:pPr lvl="1"/>
            <a:r>
              <a:rPr lang="en-US" dirty="0"/>
              <a:t>Replace </a:t>
            </a:r>
            <a:r>
              <a:rPr lang="en-US" dirty="0" smtClean="0"/>
              <a:t>flooring</a:t>
            </a:r>
            <a:endParaRPr lang="en-US" dirty="0"/>
          </a:p>
          <a:p>
            <a:endParaRPr lang="en-US" dirty="0" smtClean="0"/>
          </a:p>
          <a:p>
            <a:r>
              <a:rPr lang="en-US" b="1" u="sng" dirty="0" smtClean="0"/>
              <a:t>Mid Term</a:t>
            </a:r>
            <a:endParaRPr lang="en-US" b="1" u="sng" dirty="0"/>
          </a:p>
          <a:p>
            <a:r>
              <a:rPr lang="en-US" dirty="0"/>
              <a:t>Replace entire HVAC system except controls</a:t>
            </a:r>
          </a:p>
          <a:p>
            <a:r>
              <a:rPr lang="en-US" dirty="0"/>
              <a:t>Eliminate and replace windows</a:t>
            </a:r>
          </a:p>
          <a:p>
            <a:r>
              <a:rPr lang="en-US" dirty="0"/>
              <a:t>Replace </a:t>
            </a:r>
            <a:r>
              <a:rPr lang="en-US" dirty="0" smtClean="0"/>
              <a:t>stucco</a:t>
            </a:r>
            <a:r>
              <a:rPr lang="en-US" dirty="0"/>
              <a:t>/ EIFS</a:t>
            </a:r>
          </a:p>
          <a:p>
            <a:r>
              <a:rPr lang="en-US" dirty="0"/>
              <a:t>Clean, </a:t>
            </a:r>
            <a:r>
              <a:rPr lang="en-US" dirty="0" smtClean="0"/>
              <a:t>seal </a:t>
            </a:r>
            <a:r>
              <a:rPr lang="en-US" dirty="0"/>
              <a:t>and </a:t>
            </a:r>
            <a:r>
              <a:rPr lang="en-US" dirty="0" smtClean="0"/>
              <a:t>caulk </a:t>
            </a:r>
            <a:r>
              <a:rPr lang="en-US" dirty="0"/>
              <a:t>e</a:t>
            </a:r>
            <a:r>
              <a:rPr lang="en-US" dirty="0" smtClean="0"/>
              <a:t>xterior </a:t>
            </a:r>
            <a:r>
              <a:rPr lang="en-US" dirty="0"/>
              <a:t>b</a:t>
            </a:r>
            <a:r>
              <a:rPr lang="en-US" dirty="0" smtClean="0"/>
              <a:t>rick </a:t>
            </a:r>
            <a:r>
              <a:rPr lang="en-US" dirty="0"/>
              <a:t>s</a:t>
            </a:r>
            <a:r>
              <a:rPr lang="en-US" dirty="0" smtClean="0"/>
              <a:t>urfaces</a:t>
            </a:r>
            <a:endParaRPr lang="en-US" dirty="0"/>
          </a:p>
          <a:p>
            <a:r>
              <a:rPr lang="en-US" dirty="0"/>
              <a:t>Continue to improve </a:t>
            </a:r>
            <a:r>
              <a:rPr lang="en-US" dirty="0"/>
              <a:t>A</a:t>
            </a:r>
            <a:r>
              <a:rPr lang="en-US" dirty="0" smtClean="0"/>
              <a:t>DA </a:t>
            </a:r>
            <a:r>
              <a:rPr lang="en-US" dirty="0"/>
              <a:t>compliance</a:t>
            </a:r>
          </a:p>
          <a:p>
            <a:endParaRPr lang="en-US" dirty="0"/>
          </a:p>
          <a:p>
            <a:r>
              <a:rPr lang="en-US" b="1" u="sng" dirty="0" smtClean="0"/>
              <a:t>Long Term</a:t>
            </a:r>
            <a:endParaRPr lang="en-US" b="1" u="sng" dirty="0"/>
          </a:p>
          <a:p>
            <a:r>
              <a:rPr lang="en-US" dirty="0"/>
              <a:t>Upgrade bathrooms</a:t>
            </a:r>
          </a:p>
          <a:p>
            <a:r>
              <a:rPr lang="en-US" dirty="0"/>
              <a:t>Interior </a:t>
            </a:r>
            <a:r>
              <a:rPr lang="en-US" dirty="0" smtClean="0"/>
              <a:t>renovation</a:t>
            </a:r>
            <a:endParaRPr lang="en-US" dirty="0"/>
          </a:p>
          <a:p>
            <a:endParaRPr lang="en-US" sz="1200" dirty="0"/>
          </a:p>
          <a:p>
            <a:endParaRPr lang="en-US" dirty="0"/>
          </a:p>
        </p:txBody>
      </p:sp>
      <p:sp>
        <p:nvSpPr>
          <p:cNvPr id="11" name="TextBox 10"/>
          <p:cNvSpPr txBox="1"/>
          <p:nvPr/>
        </p:nvSpPr>
        <p:spPr>
          <a:xfrm>
            <a:off x="3607679" y="188842"/>
            <a:ext cx="5407113" cy="584775"/>
          </a:xfrm>
          <a:prstGeom prst="rect">
            <a:avLst/>
          </a:prstGeom>
          <a:noFill/>
        </p:spPr>
        <p:txBody>
          <a:bodyPr wrap="square" rtlCol="0">
            <a:spAutoFit/>
          </a:bodyPr>
          <a:lstStyle/>
          <a:p>
            <a:r>
              <a:rPr lang="en-US" sz="3200" dirty="0" smtClean="0">
                <a:solidFill>
                  <a:schemeClr val="bg1"/>
                </a:solidFill>
              </a:rPr>
              <a:t>PRIORITIES</a:t>
            </a:r>
            <a:endParaRPr lang="en-US" sz="3200" dirty="0">
              <a:solidFill>
                <a:schemeClr val="bg1"/>
              </a:solidFill>
            </a:endParaRPr>
          </a:p>
        </p:txBody>
      </p:sp>
      <p:sp>
        <p:nvSpPr>
          <p:cNvPr id="13" name="Title 1">
            <a:extLst>
              <a:ext uri="{FF2B5EF4-FFF2-40B4-BE49-F238E27FC236}">
                <a16:creationId xmlns:a16="http://schemas.microsoft.com/office/drawing/2014/main" id="{28492750-E12D-4995-ABCB-5BB846060890}"/>
              </a:ext>
            </a:extLst>
          </p:cNvPr>
          <p:cNvSpPr txBox="1">
            <a:spLocks/>
          </p:cNvSpPr>
          <p:nvPr/>
        </p:nvSpPr>
        <p:spPr>
          <a:xfrm>
            <a:off x="-55191" y="535969"/>
            <a:ext cx="2947482" cy="10489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n-US" b="1" dirty="0" smtClean="0"/>
              <a:t>BIS</a:t>
            </a:r>
            <a:endParaRPr lang="en-US" b="1" dirty="0"/>
          </a:p>
        </p:txBody>
      </p:sp>
    </p:spTree>
    <p:extLst>
      <p:ext uri="{BB962C8B-B14F-4D97-AF65-F5344CB8AC3E}">
        <p14:creationId xmlns:p14="http://schemas.microsoft.com/office/powerpoint/2010/main" val="28503960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A178560-78C9-4CB5-BE46-05302CDA8E9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multiple people looking at blueprints&#10;">
            <a:extLst>
              <a:ext uri="{FF2B5EF4-FFF2-40B4-BE49-F238E27FC236}">
                <a16:creationId xmlns:a16="http://schemas.microsoft.com/office/drawing/2014/main" id="{DC582F7A-0108-4267-A3E3-CA43CDA209C6}"/>
              </a:ext>
            </a:extLst>
          </p:cNvPr>
          <p:cNvPicPr>
            <a:picLocks noChangeAspect="1"/>
          </p:cNvPicPr>
          <p:nvPr/>
        </p:nvPicPr>
        <p:blipFill rotWithShape="1">
          <a:blip r:embed="rId2">
            <a:extLst/>
          </a:blip>
          <a:srcRect l="25"/>
          <a:stretch/>
        </p:blipFill>
        <p:spPr>
          <a:xfrm>
            <a:off x="10980" y="-6976"/>
            <a:ext cx="12188932" cy="6858000"/>
          </a:xfrm>
          <a:prstGeom prst="rect">
            <a:avLst/>
          </a:prstGeom>
        </p:spPr>
      </p:pic>
      <p:sp>
        <p:nvSpPr>
          <p:cNvPr id="12" name="Rectangle 11">
            <a:extLst>
              <a:ext uri="{FF2B5EF4-FFF2-40B4-BE49-F238E27FC236}">
                <a16:creationId xmlns:a16="http://schemas.microsoft.com/office/drawing/2014/main" id="{69461EC9-A94F-4225-B526-5C862F340FB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28492750-E12D-4995-ABCB-5BB846060890}"/>
              </a:ext>
            </a:extLst>
          </p:cNvPr>
          <p:cNvSpPr>
            <a:spLocks noGrp="1"/>
          </p:cNvSpPr>
          <p:nvPr>
            <p:ph type="title"/>
          </p:nvPr>
        </p:nvSpPr>
        <p:spPr>
          <a:xfrm>
            <a:off x="6423" y="749426"/>
            <a:ext cx="2947482" cy="1048912"/>
          </a:xfrm>
        </p:spPr>
        <p:txBody>
          <a:bodyPr>
            <a:normAutofit fontScale="90000"/>
          </a:bodyPr>
          <a:lstStyle/>
          <a:p>
            <a:r>
              <a:rPr lang="en-US" b="1" dirty="0" smtClean="0"/>
              <a:t>Highland Middle School</a:t>
            </a:r>
            <a:endParaRPr lang="en-US" b="1" dirty="0"/>
          </a:p>
        </p:txBody>
      </p:sp>
      <p:sp>
        <p:nvSpPr>
          <p:cNvPr id="14" name="Rectangle 13">
            <a:extLst>
              <a:ext uri="{FF2B5EF4-FFF2-40B4-BE49-F238E27FC236}">
                <a16:creationId xmlns:a16="http://schemas.microsoft.com/office/drawing/2014/main" id="{D87160F7-FCB2-48B7-8BB8-BEFF45F6BF1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97130" y="754144"/>
            <a:ext cx="7865196" cy="5335760"/>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E9282B84-621E-4580-80B7-222118AE446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p:cNvSpPr txBox="1"/>
          <p:nvPr/>
        </p:nvSpPr>
        <p:spPr>
          <a:xfrm>
            <a:off x="3869267" y="857132"/>
            <a:ext cx="7326180" cy="4154984"/>
          </a:xfrm>
          <a:prstGeom prst="rect">
            <a:avLst/>
          </a:prstGeom>
          <a:noFill/>
        </p:spPr>
        <p:txBody>
          <a:bodyPr wrap="square" rtlCol="0">
            <a:spAutoFit/>
          </a:bodyPr>
          <a:lstStyle/>
          <a:p>
            <a:r>
              <a:rPr lang="en-US" b="1" u="sng" dirty="0" smtClean="0"/>
              <a:t>PROS</a:t>
            </a:r>
            <a:endParaRPr lang="en-US" dirty="0"/>
          </a:p>
          <a:p>
            <a:r>
              <a:rPr lang="en-US" dirty="0"/>
              <a:t>Recently </a:t>
            </a:r>
            <a:r>
              <a:rPr lang="en-US" dirty="0" smtClean="0"/>
              <a:t>renovated</a:t>
            </a:r>
            <a:endParaRPr lang="en-US" dirty="0"/>
          </a:p>
          <a:p>
            <a:r>
              <a:rPr lang="en-US" dirty="0"/>
              <a:t>Plenty of </a:t>
            </a:r>
            <a:r>
              <a:rPr lang="en-US" dirty="0" smtClean="0"/>
              <a:t>land</a:t>
            </a:r>
            <a:endParaRPr lang="en-US" dirty="0"/>
          </a:p>
          <a:p>
            <a:r>
              <a:rPr lang="en-US" dirty="0"/>
              <a:t>Good access and location</a:t>
            </a:r>
          </a:p>
          <a:p>
            <a:endParaRPr lang="en-US" dirty="0"/>
          </a:p>
          <a:p>
            <a:r>
              <a:rPr lang="en-US" b="1" u="sng" dirty="0"/>
              <a:t>CONS</a:t>
            </a:r>
            <a:endParaRPr lang="en-US" dirty="0"/>
          </a:p>
          <a:p>
            <a:r>
              <a:rPr lang="en-US" dirty="0" smtClean="0"/>
              <a:t>Building requires preventative maintenance regularly</a:t>
            </a:r>
          </a:p>
          <a:p>
            <a:r>
              <a:rPr lang="en-US" dirty="0" smtClean="0"/>
              <a:t>Electrical switch </a:t>
            </a:r>
            <a:r>
              <a:rPr lang="en-US" dirty="0"/>
              <a:t>gear </a:t>
            </a:r>
            <a:r>
              <a:rPr lang="en-US" dirty="0" smtClean="0"/>
              <a:t>software needs </a:t>
            </a:r>
            <a:r>
              <a:rPr lang="en-US" dirty="0"/>
              <a:t>updated</a:t>
            </a:r>
          </a:p>
          <a:p>
            <a:r>
              <a:rPr lang="en-US" dirty="0"/>
              <a:t>Roof is not of good quality but is </a:t>
            </a:r>
            <a:r>
              <a:rPr lang="en-US" dirty="0" smtClean="0"/>
              <a:t>warranted</a:t>
            </a:r>
            <a:endParaRPr lang="en-US" dirty="0"/>
          </a:p>
          <a:p>
            <a:r>
              <a:rPr lang="en-US" dirty="0"/>
              <a:t>This building requires a lot of preventative maintenance. </a:t>
            </a:r>
            <a:endParaRPr lang="en-US" dirty="0" smtClean="0"/>
          </a:p>
          <a:p>
            <a:r>
              <a:rPr lang="en-US" dirty="0" smtClean="0"/>
              <a:t>All </a:t>
            </a:r>
            <a:r>
              <a:rPr lang="en-US" dirty="0"/>
              <a:t>HVAC equipment is </a:t>
            </a:r>
            <a:r>
              <a:rPr lang="en-US" dirty="0" smtClean="0"/>
              <a:t>TRANE </a:t>
            </a:r>
            <a:r>
              <a:rPr lang="en-US" dirty="0"/>
              <a:t>equipment and most repairs require TRANE factory technicians</a:t>
            </a:r>
          </a:p>
          <a:p>
            <a:endParaRPr lang="en-US" dirty="0"/>
          </a:p>
          <a:p>
            <a:endParaRPr lang="en-US" sz="1200" dirty="0"/>
          </a:p>
          <a:p>
            <a:endParaRPr lang="en-US" dirty="0"/>
          </a:p>
        </p:txBody>
      </p:sp>
      <p:sp>
        <p:nvSpPr>
          <p:cNvPr id="9" name="TextBox 8"/>
          <p:cNvSpPr txBox="1"/>
          <p:nvPr/>
        </p:nvSpPr>
        <p:spPr>
          <a:xfrm>
            <a:off x="3607679" y="188842"/>
            <a:ext cx="5407113" cy="584775"/>
          </a:xfrm>
          <a:prstGeom prst="rect">
            <a:avLst/>
          </a:prstGeom>
          <a:noFill/>
        </p:spPr>
        <p:txBody>
          <a:bodyPr wrap="square" rtlCol="0">
            <a:spAutoFit/>
          </a:bodyPr>
          <a:lstStyle/>
          <a:p>
            <a:r>
              <a:rPr lang="en-US" sz="3200" dirty="0" smtClean="0">
                <a:solidFill>
                  <a:schemeClr val="bg1"/>
                </a:solidFill>
              </a:rPr>
              <a:t>PROS AND CONS</a:t>
            </a:r>
            <a:endParaRPr lang="en-US" sz="3200" dirty="0">
              <a:solidFill>
                <a:schemeClr val="bg1"/>
              </a:solidFill>
            </a:endParaRPr>
          </a:p>
        </p:txBody>
      </p:sp>
      <p:pic>
        <p:nvPicPr>
          <p:cNvPr id="3" name="Picture 2"/>
          <p:cNvPicPr>
            <a:picLocks noChangeAspect="1"/>
          </p:cNvPicPr>
          <p:nvPr/>
        </p:nvPicPr>
        <p:blipFill>
          <a:blip r:embed="rId3"/>
          <a:stretch>
            <a:fillRect/>
          </a:stretch>
        </p:blipFill>
        <p:spPr>
          <a:xfrm>
            <a:off x="6423" y="1739429"/>
            <a:ext cx="3420872" cy="1997685"/>
          </a:xfrm>
          <a:prstGeom prst="rect">
            <a:avLst/>
          </a:prstGeom>
        </p:spPr>
      </p:pic>
      <p:pic>
        <p:nvPicPr>
          <p:cNvPr id="4" name="Picture 3"/>
          <p:cNvPicPr>
            <a:picLocks noChangeAspect="1"/>
          </p:cNvPicPr>
          <p:nvPr/>
        </p:nvPicPr>
        <p:blipFill rotWithShape="1">
          <a:blip r:embed="rId4"/>
          <a:srcRect b="13453"/>
          <a:stretch/>
        </p:blipFill>
        <p:spPr>
          <a:xfrm>
            <a:off x="-1" y="3736253"/>
            <a:ext cx="3443592" cy="2366373"/>
          </a:xfrm>
          <a:prstGeom prst="rect">
            <a:avLst/>
          </a:prstGeom>
        </p:spPr>
      </p:pic>
    </p:spTree>
    <p:extLst>
      <p:ext uri="{BB962C8B-B14F-4D97-AF65-F5344CB8AC3E}">
        <p14:creationId xmlns:p14="http://schemas.microsoft.com/office/powerpoint/2010/main" val="3163515976"/>
      </p:ext>
    </p:extLst>
  </p:cSld>
  <p:clrMapOvr>
    <a:masterClrMapping/>
  </p:clrMapOvr>
  <p:timing>
    <p:tnLst>
      <p:par>
        <p:cTn id="1" dur="indefinite" restart="never" nodeType="tmRoot"/>
      </p:par>
    </p:tnLst>
  </p:timing>
</p:sld>
</file>

<file path=ppt/theme/theme1.xml><?xml version="1.0" encoding="utf-8"?>
<a:theme xmlns:a="http://schemas.openxmlformats.org/drawingml/2006/main" name="Frame">
  <a:themeElements>
    <a:clrScheme name="Frame">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18A1B607-7BAE-46D6-8090-545AC7BDD739}"/>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1c2eb7a32e66fb6e4260f3771546a5e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04e1f6479c48b08974ba73b5ca973489"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E577E783-5AB8-45E6-9E56-AE40075231B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FB9BFA2-1FA5-44A1-B975-10D6BF58ECD0}">
  <ds:schemaRefs>
    <ds:schemaRef ds:uri="http://schemas.microsoft.com/sharepoint/v3/contenttype/forms"/>
  </ds:schemaRefs>
</ds:datastoreItem>
</file>

<file path=customXml/itemProps3.xml><?xml version="1.0" encoding="utf-8"?>
<ds:datastoreItem xmlns:ds="http://schemas.openxmlformats.org/officeDocument/2006/customXml" ds:itemID="{30541854-87B3-4953-A183-EF3BD285377B}">
  <ds:schemaRefs>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schemas.openxmlformats.org/package/2006/metadata/core-properties"/>
    <ds:schemaRef ds:uri="16c05727-aa75-4e4a-9b5f-8a80a1165891"/>
    <ds:schemaRef ds:uri="71af3243-3dd4-4a8d-8c0d-dd76da1f02a5"/>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Architecture Frame design</Template>
  <TotalTime>0</TotalTime>
  <Words>1198</Words>
  <Application>Microsoft Office PowerPoint</Application>
  <PresentationFormat>Widescreen</PresentationFormat>
  <Paragraphs>284</Paragraphs>
  <Slides>20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Corbel</vt:lpstr>
      <vt:lpstr>Wingdings 2</vt:lpstr>
      <vt:lpstr>Frame</vt:lpstr>
      <vt:lpstr>Facilities and Safety Committee</vt:lpstr>
      <vt:lpstr>Pros and Cons</vt:lpstr>
      <vt:lpstr>Northwestern</vt:lpstr>
      <vt:lpstr>Northwestern</vt:lpstr>
      <vt:lpstr>Patterson</vt:lpstr>
      <vt:lpstr>PowerPoint Presentation</vt:lpstr>
      <vt:lpstr>BIS</vt:lpstr>
      <vt:lpstr>PowerPoint Presentation</vt:lpstr>
      <vt:lpstr>Highland Middle School</vt:lpstr>
      <vt:lpstr>Highland Middle School</vt:lpstr>
      <vt:lpstr>High School</vt:lpstr>
      <vt:lpstr>High School</vt:lpstr>
      <vt:lpstr>High School</vt:lpstr>
      <vt:lpstr>Maintenance Bldg.</vt:lpstr>
      <vt:lpstr>Maintenance Bldg.</vt:lpstr>
      <vt:lpstr>Annex Bldg.</vt:lpstr>
      <vt:lpstr>Annex Bldg.</vt:lpstr>
      <vt:lpstr>SECURITY</vt:lpstr>
      <vt:lpstr>Next Steps</vt:lpstr>
      <vt:lpstr>Thank you</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2018-11-26T11:26:26Z</dcterms:created>
  <dcterms:modified xsi:type="dcterms:W3CDTF">2018-11-27T19:48:25Z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