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1" r:id="rId5"/>
    <p:sldId id="258" r:id="rId6"/>
    <p:sldId id="260" r:id="rId7"/>
    <p:sldId id="262" r:id="rId8"/>
    <p:sldId id="263" r:id="rId9"/>
    <p:sldId id="266" r:id="rId10"/>
    <p:sldId id="267" r:id="rId11"/>
    <p:sldId id="268" r:id="rId12"/>
    <p:sldId id="265"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2AE777D-FCB2-4FCD-8E31-B45FF4A75A40}"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B2858-7722-4A35-B84F-A35F441D2A9C}" type="slidenum">
              <a:rPr lang="en-US" smtClean="0"/>
              <a:t>‹#›</a:t>
            </a:fld>
            <a:endParaRPr lang="en-US"/>
          </a:p>
        </p:txBody>
      </p:sp>
    </p:spTree>
    <p:extLst>
      <p:ext uri="{BB962C8B-B14F-4D97-AF65-F5344CB8AC3E}">
        <p14:creationId xmlns:p14="http://schemas.microsoft.com/office/powerpoint/2010/main" val="1863213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AE777D-FCB2-4FCD-8E31-B45FF4A75A40}"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B2858-7722-4A35-B84F-A35F441D2A9C}" type="slidenum">
              <a:rPr lang="en-US" smtClean="0"/>
              <a:t>‹#›</a:t>
            </a:fld>
            <a:endParaRPr lang="en-US"/>
          </a:p>
        </p:txBody>
      </p:sp>
    </p:spTree>
    <p:extLst>
      <p:ext uri="{BB962C8B-B14F-4D97-AF65-F5344CB8AC3E}">
        <p14:creationId xmlns:p14="http://schemas.microsoft.com/office/powerpoint/2010/main" val="312642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AE777D-FCB2-4FCD-8E31-B45FF4A75A40}"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B2858-7722-4A35-B84F-A35F441D2A9C}"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145891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AE777D-FCB2-4FCD-8E31-B45FF4A75A40}"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B2858-7722-4A35-B84F-A35F441D2A9C}" type="slidenum">
              <a:rPr lang="en-US" smtClean="0"/>
              <a:t>‹#›</a:t>
            </a:fld>
            <a:endParaRPr lang="en-US"/>
          </a:p>
        </p:txBody>
      </p:sp>
    </p:spTree>
    <p:extLst>
      <p:ext uri="{BB962C8B-B14F-4D97-AF65-F5344CB8AC3E}">
        <p14:creationId xmlns:p14="http://schemas.microsoft.com/office/powerpoint/2010/main" val="3333036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AE777D-FCB2-4FCD-8E31-B45FF4A75A40}"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B2858-7722-4A35-B84F-A35F441D2A9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292935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AE777D-FCB2-4FCD-8E31-B45FF4A75A40}"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B2858-7722-4A35-B84F-A35F441D2A9C}" type="slidenum">
              <a:rPr lang="en-US" smtClean="0"/>
              <a:t>‹#›</a:t>
            </a:fld>
            <a:endParaRPr lang="en-US"/>
          </a:p>
        </p:txBody>
      </p:sp>
    </p:spTree>
    <p:extLst>
      <p:ext uri="{BB962C8B-B14F-4D97-AF65-F5344CB8AC3E}">
        <p14:creationId xmlns:p14="http://schemas.microsoft.com/office/powerpoint/2010/main" val="3997930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AE777D-FCB2-4FCD-8E31-B45FF4A75A40}"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B2858-7722-4A35-B84F-A35F441D2A9C}" type="slidenum">
              <a:rPr lang="en-US" smtClean="0"/>
              <a:t>‹#›</a:t>
            </a:fld>
            <a:endParaRPr lang="en-US"/>
          </a:p>
        </p:txBody>
      </p:sp>
    </p:spTree>
    <p:extLst>
      <p:ext uri="{BB962C8B-B14F-4D97-AF65-F5344CB8AC3E}">
        <p14:creationId xmlns:p14="http://schemas.microsoft.com/office/powerpoint/2010/main" val="23504255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AE777D-FCB2-4FCD-8E31-B45FF4A75A40}"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B2858-7722-4A35-B84F-A35F441D2A9C}" type="slidenum">
              <a:rPr lang="en-US" smtClean="0"/>
              <a:t>‹#›</a:t>
            </a:fld>
            <a:endParaRPr lang="en-US"/>
          </a:p>
        </p:txBody>
      </p:sp>
    </p:spTree>
    <p:extLst>
      <p:ext uri="{BB962C8B-B14F-4D97-AF65-F5344CB8AC3E}">
        <p14:creationId xmlns:p14="http://schemas.microsoft.com/office/powerpoint/2010/main" val="1073008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AE777D-FCB2-4FCD-8E31-B45FF4A75A40}"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B2858-7722-4A35-B84F-A35F441D2A9C}" type="slidenum">
              <a:rPr lang="en-US" smtClean="0"/>
              <a:t>‹#›</a:t>
            </a:fld>
            <a:endParaRPr lang="en-US"/>
          </a:p>
        </p:txBody>
      </p:sp>
    </p:spTree>
    <p:extLst>
      <p:ext uri="{BB962C8B-B14F-4D97-AF65-F5344CB8AC3E}">
        <p14:creationId xmlns:p14="http://schemas.microsoft.com/office/powerpoint/2010/main" val="1940778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AE777D-FCB2-4FCD-8E31-B45FF4A75A40}"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B2858-7722-4A35-B84F-A35F441D2A9C}" type="slidenum">
              <a:rPr lang="en-US" smtClean="0"/>
              <a:t>‹#›</a:t>
            </a:fld>
            <a:endParaRPr lang="en-US"/>
          </a:p>
        </p:txBody>
      </p:sp>
    </p:spTree>
    <p:extLst>
      <p:ext uri="{BB962C8B-B14F-4D97-AF65-F5344CB8AC3E}">
        <p14:creationId xmlns:p14="http://schemas.microsoft.com/office/powerpoint/2010/main" val="3442045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2AE777D-FCB2-4FCD-8E31-B45FF4A75A40}"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DB2858-7722-4A35-B84F-A35F441D2A9C}" type="slidenum">
              <a:rPr lang="en-US" smtClean="0"/>
              <a:t>‹#›</a:t>
            </a:fld>
            <a:endParaRPr lang="en-US"/>
          </a:p>
        </p:txBody>
      </p:sp>
    </p:spTree>
    <p:extLst>
      <p:ext uri="{BB962C8B-B14F-4D97-AF65-F5344CB8AC3E}">
        <p14:creationId xmlns:p14="http://schemas.microsoft.com/office/powerpoint/2010/main" val="1257435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2AE777D-FCB2-4FCD-8E31-B45FF4A75A40}" type="datetimeFigureOut">
              <a:rPr lang="en-US" smtClean="0"/>
              <a:t>3/18/2019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DB2858-7722-4A35-B84F-A35F441D2A9C}" type="slidenum">
              <a:rPr lang="en-US" smtClean="0"/>
              <a:t>‹#›</a:t>
            </a:fld>
            <a:endParaRPr lang="en-US"/>
          </a:p>
        </p:txBody>
      </p:sp>
    </p:spTree>
    <p:extLst>
      <p:ext uri="{BB962C8B-B14F-4D97-AF65-F5344CB8AC3E}">
        <p14:creationId xmlns:p14="http://schemas.microsoft.com/office/powerpoint/2010/main" val="2069067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2AE777D-FCB2-4FCD-8E31-B45FF4A75A40}" type="datetimeFigureOut">
              <a:rPr lang="en-US" smtClean="0"/>
              <a:t>3/18/2019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DB2858-7722-4A35-B84F-A35F441D2A9C}" type="slidenum">
              <a:rPr lang="en-US" smtClean="0"/>
              <a:t>‹#›</a:t>
            </a:fld>
            <a:endParaRPr lang="en-US"/>
          </a:p>
        </p:txBody>
      </p:sp>
    </p:spTree>
    <p:extLst>
      <p:ext uri="{BB962C8B-B14F-4D97-AF65-F5344CB8AC3E}">
        <p14:creationId xmlns:p14="http://schemas.microsoft.com/office/powerpoint/2010/main" val="1243860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AE777D-FCB2-4FCD-8E31-B45FF4A75A40}" type="datetimeFigureOut">
              <a:rPr lang="en-US" smtClean="0"/>
              <a:t>3/18/2019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DB2858-7722-4A35-B84F-A35F441D2A9C}" type="slidenum">
              <a:rPr lang="en-US" smtClean="0"/>
              <a:t>‹#›</a:t>
            </a:fld>
            <a:endParaRPr lang="en-US"/>
          </a:p>
        </p:txBody>
      </p:sp>
    </p:spTree>
    <p:extLst>
      <p:ext uri="{BB962C8B-B14F-4D97-AF65-F5344CB8AC3E}">
        <p14:creationId xmlns:p14="http://schemas.microsoft.com/office/powerpoint/2010/main" val="3869778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AE777D-FCB2-4FCD-8E31-B45FF4A75A40}"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DB2858-7722-4A35-B84F-A35F441D2A9C}" type="slidenum">
              <a:rPr lang="en-US" smtClean="0"/>
              <a:t>‹#›</a:t>
            </a:fld>
            <a:endParaRPr lang="en-US"/>
          </a:p>
        </p:txBody>
      </p:sp>
    </p:spTree>
    <p:extLst>
      <p:ext uri="{BB962C8B-B14F-4D97-AF65-F5344CB8AC3E}">
        <p14:creationId xmlns:p14="http://schemas.microsoft.com/office/powerpoint/2010/main" val="4185617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AE777D-FCB2-4FCD-8E31-B45FF4A75A40}"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DB2858-7722-4A35-B84F-A35F441D2A9C}" type="slidenum">
              <a:rPr lang="en-US" smtClean="0"/>
              <a:t>‹#›</a:t>
            </a:fld>
            <a:endParaRPr lang="en-US"/>
          </a:p>
        </p:txBody>
      </p:sp>
    </p:spTree>
    <p:extLst>
      <p:ext uri="{BB962C8B-B14F-4D97-AF65-F5344CB8AC3E}">
        <p14:creationId xmlns:p14="http://schemas.microsoft.com/office/powerpoint/2010/main" val="3836711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2AE777D-FCB2-4FCD-8E31-B45FF4A75A40}" type="datetimeFigureOut">
              <a:rPr lang="en-US" smtClean="0"/>
              <a:t>3/18/2019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ADB2858-7722-4A35-B84F-A35F441D2A9C}" type="slidenum">
              <a:rPr lang="en-US" smtClean="0"/>
              <a:t>‹#›</a:t>
            </a:fld>
            <a:endParaRPr lang="en-US"/>
          </a:p>
        </p:txBody>
      </p:sp>
    </p:spTree>
    <p:extLst>
      <p:ext uri="{BB962C8B-B14F-4D97-AF65-F5344CB8AC3E}">
        <p14:creationId xmlns:p14="http://schemas.microsoft.com/office/powerpoint/2010/main" val="41403108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4000"/>
            <a:lum/>
          </a:blip>
          <a:srcRect/>
          <a:stretch>
            <a:fillRect l="10000" r="10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1232" y="700216"/>
            <a:ext cx="10289059" cy="1812325"/>
          </a:xfrm>
        </p:spPr>
        <p:txBody>
          <a:bodyPr/>
          <a:lstStyle/>
          <a:p>
            <a:pPr algn="ctr"/>
            <a:r>
              <a:rPr lang="en-US" sz="4400" dirty="0" smtClean="0">
                <a:solidFill>
                  <a:schemeClr val="tx1"/>
                </a:solidFill>
              </a:rPr>
              <a:t>BLACKHAWK SCHOOL DISTRICT CITIZENS’ ADVISORY COMMITTEE</a:t>
            </a:r>
            <a:endParaRPr lang="en-US" sz="4400" dirty="0">
              <a:solidFill>
                <a:schemeClr val="tx1"/>
              </a:solidFill>
            </a:endParaRPr>
          </a:p>
        </p:txBody>
      </p:sp>
      <p:sp>
        <p:nvSpPr>
          <p:cNvPr id="3" name="Subtitle 2"/>
          <p:cNvSpPr>
            <a:spLocks noGrp="1"/>
          </p:cNvSpPr>
          <p:nvPr>
            <p:ph type="subTitle" idx="1"/>
          </p:nvPr>
        </p:nvSpPr>
        <p:spPr>
          <a:xfrm>
            <a:off x="1540475" y="3268238"/>
            <a:ext cx="7717052" cy="2201686"/>
          </a:xfrm>
        </p:spPr>
        <p:txBody>
          <a:bodyPr>
            <a:noAutofit/>
          </a:bodyPr>
          <a:lstStyle/>
          <a:p>
            <a:pPr algn="ctr"/>
            <a:r>
              <a:rPr lang="en-US" sz="2800" dirty="0" smtClean="0">
                <a:solidFill>
                  <a:schemeClr val="tx1"/>
                </a:solidFill>
              </a:rPr>
              <a:t>Blackhawk School District has begun the process of exploring what could the future of education look like in the District.  This exploration includes all stakeholders and is comprised of five (5) sub-committees.</a:t>
            </a:r>
          </a:p>
          <a:p>
            <a:pPr algn="ctr"/>
            <a:endParaRPr lang="en-US" sz="2800" dirty="0">
              <a:solidFill>
                <a:schemeClr val="tx1"/>
              </a:solidFill>
            </a:endParaRPr>
          </a:p>
        </p:txBody>
      </p:sp>
    </p:spTree>
    <p:extLst>
      <p:ext uri="{BB962C8B-B14F-4D97-AF65-F5344CB8AC3E}">
        <p14:creationId xmlns:p14="http://schemas.microsoft.com/office/powerpoint/2010/main" val="3299495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2264" y="609302"/>
            <a:ext cx="8596668" cy="1320800"/>
          </a:xfrm>
        </p:spPr>
        <p:txBody>
          <a:bodyPr/>
          <a:lstStyle/>
          <a:p>
            <a:pPr algn="ctr"/>
            <a:r>
              <a:rPr lang="en-US" dirty="0" smtClean="0"/>
              <a:t>CITIZENS’ ADVISORY COMMITTEE</a:t>
            </a:r>
            <a:endParaRPr lang="en-US" dirty="0"/>
          </a:p>
        </p:txBody>
      </p:sp>
      <p:sp>
        <p:nvSpPr>
          <p:cNvPr id="3" name="Content Placeholder 2"/>
          <p:cNvSpPr>
            <a:spLocks noGrp="1"/>
          </p:cNvSpPr>
          <p:nvPr>
            <p:ph idx="1"/>
          </p:nvPr>
        </p:nvSpPr>
        <p:spPr>
          <a:xfrm>
            <a:off x="584886" y="2128058"/>
            <a:ext cx="10768913" cy="4429261"/>
          </a:xfrm>
        </p:spPr>
        <p:txBody>
          <a:bodyPr>
            <a:normAutofit fontScale="85000" lnSpcReduction="10000"/>
          </a:bodyPr>
          <a:lstStyle/>
          <a:p>
            <a:pPr marL="0" indent="0">
              <a:buNone/>
            </a:pPr>
            <a:r>
              <a:rPr lang="en-US" sz="3600" dirty="0" smtClean="0"/>
              <a:t>ADVISORY COMMITTEE &amp; SUB-COMMITTEE MEETINGS:</a:t>
            </a:r>
          </a:p>
          <a:p>
            <a:pPr marL="0" indent="0">
              <a:buNone/>
            </a:pPr>
            <a:r>
              <a:rPr lang="en-US" sz="3600" dirty="0" smtClean="0"/>
              <a:t>TASKS:</a:t>
            </a:r>
          </a:p>
          <a:p>
            <a:pPr>
              <a:buFontTx/>
              <a:buChar char="-"/>
            </a:pPr>
            <a:r>
              <a:rPr lang="en-US" sz="3600" dirty="0" smtClean="0"/>
              <a:t>Develop “pros” and “cons”</a:t>
            </a:r>
          </a:p>
          <a:p>
            <a:pPr>
              <a:buFontTx/>
              <a:buChar char="-"/>
            </a:pPr>
            <a:r>
              <a:rPr lang="en-US" sz="3600" dirty="0" smtClean="0"/>
              <a:t>Collect data between sub-committee and CAC meetings</a:t>
            </a:r>
          </a:p>
          <a:p>
            <a:pPr>
              <a:buFontTx/>
              <a:buChar char="-"/>
            </a:pPr>
            <a:r>
              <a:rPr lang="en-US" sz="3600" dirty="0" smtClean="0"/>
              <a:t>Did you seek out additional necessary data</a:t>
            </a:r>
          </a:p>
          <a:p>
            <a:pPr>
              <a:buFontTx/>
              <a:buChar char="-"/>
            </a:pPr>
            <a:r>
              <a:rPr lang="en-US" sz="3600" dirty="0" smtClean="0"/>
              <a:t>Did you reach out to other sub-committees</a:t>
            </a:r>
          </a:p>
          <a:p>
            <a:pPr>
              <a:buFontTx/>
              <a:buChar char="-"/>
            </a:pPr>
            <a:r>
              <a:rPr lang="en-US" sz="3600" dirty="0" smtClean="0"/>
              <a:t>Include, where appropriate, potential costs and savings</a:t>
            </a:r>
          </a:p>
        </p:txBody>
      </p:sp>
      <p:pic>
        <p:nvPicPr>
          <p:cNvPr id="1026"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192" y="77673"/>
            <a:ext cx="1706245" cy="16544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83330" y="77673"/>
            <a:ext cx="1706245" cy="1654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30481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0501" y="609302"/>
            <a:ext cx="8596668" cy="1320800"/>
          </a:xfrm>
        </p:spPr>
        <p:txBody>
          <a:bodyPr/>
          <a:lstStyle/>
          <a:p>
            <a:pPr algn="ctr"/>
            <a:r>
              <a:rPr lang="en-US" dirty="0" smtClean="0"/>
              <a:t>CITIZENS’ ADVISORY COMMITTEE</a:t>
            </a:r>
            <a:endParaRPr lang="en-US" dirty="0"/>
          </a:p>
        </p:txBody>
      </p:sp>
      <p:sp>
        <p:nvSpPr>
          <p:cNvPr id="3" name="Content Placeholder 2"/>
          <p:cNvSpPr>
            <a:spLocks noGrp="1"/>
          </p:cNvSpPr>
          <p:nvPr>
            <p:ph idx="1"/>
          </p:nvPr>
        </p:nvSpPr>
        <p:spPr>
          <a:xfrm>
            <a:off x="584886" y="2128058"/>
            <a:ext cx="10768913" cy="4429261"/>
          </a:xfrm>
        </p:spPr>
        <p:txBody>
          <a:bodyPr>
            <a:normAutofit fontScale="92500"/>
          </a:bodyPr>
          <a:lstStyle/>
          <a:p>
            <a:pPr marL="0" indent="0">
              <a:buNone/>
            </a:pPr>
            <a:r>
              <a:rPr lang="en-US" sz="3600" dirty="0" smtClean="0"/>
              <a:t>ADVISORY COMMITTEE &amp; SUB-COMMITTEE MEETINGS:</a:t>
            </a:r>
          </a:p>
          <a:p>
            <a:pPr marL="0" indent="0">
              <a:buNone/>
            </a:pPr>
            <a:r>
              <a:rPr lang="en-US" sz="3600" dirty="0" smtClean="0"/>
              <a:t>TASKS:</a:t>
            </a:r>
          </a:p>
          <a:p>
            <a:pPr>
              <a:buFontTx/>
              <a:buChar char="-"/>
            </a:pPr>
            <a:r>
              <a:rPr lang="en-US" sz="3600" dirty="0" smtClean="0"/>
              <a:t>Did you explore partnerships</a:t>
            </a:r>
          </a:p>
          <a:p>
            <a:pPr>
              <a:buFontTx/>
              <a:buChar char="-"/>
            </a:pPr>
            <a:r>
              <a:rPr lang="en-US" sz="3600" dirty="0" smtClean="0"/>
              <a:t>Did you think and address any consequence(s), impacts as a result of…, for recommendations</a:t>
            </a:r>
          </a:p>
          <a:p>
            <a:pPr>
              <a:buFontTx/>
              <a:buChar char="-"/>
            </a:pPr>
            <a:r>
              <a:rPr lang="en-US" sz="3600" dirty="0" smtClean="0"/>
              <a:t>Prepare presentations that are detailed and organized</a:t>
            </a:r>
          </a:p>
          <a:p>
            <a:pPr>
              <a:buFontTx/>
              <a:buChar char="-"/>
            </a:pPr>
            <a:r>
              <a:rPr lang="en-US" sz="3600" dirty="0" smtClean="0"/>
              <a:t>Be prepared to answer questions</a:t>
            </a:r>
          </a:p>
        </p:txBody>
      </p:sp>
      <p:pic>
        <p:nvPicPr>
          <p:cNvPr id="1026"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192" y="77673"/>
            <a:ext cx="1706245" cy="16544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83330" y="77673"/>
            <a:ext cx="1706245" cy="1654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83280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7593" y="609302"/>
            <a:ext cx="8596668" cy="1320800"/>
          </a:xfrm>
        </p:spPr>
        <p:txBody>
          <a:bodyPr/>
          <a:lstStyle/>
          <a:p>
            <a:pPr algn="ctr"/>
            <a:r>
              <a:rPr lang="en-US" dirty="0" smtClean="0"/>
              <a:t>CITIZENS’ ADVISORY COMMITTEE</a:t>
            </a:r>
            <a:endParaRPr lang="en-US" dirty="0"/>
          </a:p>
        </p:txBody>
      </p:sp>
      <p:sp>
        <p:nvSpPr>
          <p:cNvPr id="3" name="Content Placeholder 2"/>
          <p:cNvSpPr>
            <a:spLocks noGrp="1"/>
          </p:cNvSpPr>
          <p:nvPr>
            <p:ph idx="1"/>
          </p:nvPr>
        </p:nvSpPr>
        <p:spPr>
          <a:xfrm>
            <a:off x="453082" y="2128058"/>
            <a:ext cx="11401168" cy="4626969"/>
          </a:xfrm>
        </p:spPr>
        <p:txBody>
          <a:bodyPr>
            <a:normAutofit fontScale="92500" lnSpcReduction="20000"/>
          </a:bodyPr>
          <a:lstStyle/>
          <a:p>
            <a:pPr marL="0" indent="0">
              <a:buNone/>
            </a:pPr>
            <a:r>
              <a:rPr lang="en-US" sz="3600" dirty="0" smtClean="0"/>
              <a:t>CLEAR MESSAGES:</a:t>
            </a:r>
          </a:p>
          <a:p>
            <a:pPr marL="0" indent="0">
              <a:buNone/>
            </a:pPr>
            <a:endParaRPr lang="en-US" sz="3600" dirty="0" smtClean="0"/>
          </a:p>
          <a:p>
            <a:pPr>
              <a:buFontTx/>
              <a:buChar char="-"/>
            </a:pPr>
            <a:r>
              <a:rPr lang="en-US" sz="3600" dirty="0" smtClean="0"/>
              <a:t>No preconceived outcomes</a:t>
            </a:r>
          </a:p>
          <a:p>
            <a:pPr>
              <a:buFontTx/>
              <a:buChar char="-"/>
            </a:pPr>
            <a:r>
              <a:rPr lang="en-US" sz="3600" dirty="0" smtClean="0"/>
              <a:t>Everyone’s opinion is important, valued and deserves to be heard</a:t>
            </a:r>
          </a:p>
          <a:p>
            <a:pPr>
              <a:buFontTx/>
              <a:buChar char="-"/>
            </a:pPr>
            <a:r>
              <a:rPr lang="en-US" sz="3600" dirty="0" smtClean="0"/>
              <a:t>Discussion is encouraged</a:t>
            </a:r>
          </a:p>
          <a:p>
            <a:pPr>
              <a:buFontTx/>
              <a:buChar char="-"/>
            </a:pPr>
            <a:r>
              <a:rPr lang="en-US" sz="3600" dirty="0" smtClean="0"/>
              <a:t>Outright disagreement and disregard of other’s opinions is not appropriate</a:t>
            </a:r>
          </a:p>
          <a:p>
            <a:pPr>
              <a:buFontTx/>
              <a:buChar char="-"/>
            </a:pPr>
            <a:r>
              <a:rPr lang="en-US" sz="3600" dirty="0" smtClean="0"/>
              <a:t>Active participation by ALL members is imperative</a:t>
            </a:r>
            <a:endParaRPr lang="en-US" sz="3600" dirty="0"/>
          </a:p>
        </p:txBody>
      </p:sp>
      <p:pic>
        <p:nvPicPr>
          <p:cNvPr id="1026"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192" y="77673"/>
            <a:ext cx="1706245" cy="16544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83330" y="77673"/>
            <a:ext cx="1706245" cy="1654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55720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4069" y="609302"/>
            <a:ext cx="8596668" cy="1320800"/>
          </a:xfrm>
        </p:spPr>
        <p:txBody>
          <a:bodyPr/>
          <a:lstStyle/>
          <a:p>
            <a:pPr algn="ctr"/>
            <a:r>
              <a:rPr lang="en-US" dirty="0" smtClean="0"/>
              <a:t>CITIZENS’ ADVISORY COMMITTEE</a:t>
            </a:r>
            <a:endParaRPr lang="en-US" dirty="0"/>
          </a:p>
        </p:txBody>
      </p:sp>
      <p:sp>
        <p:nvSpPr>
          <p:cNvPr id="3" name="Content Placeholder 2"/>
          <p:cNvSpPr>
            <a:spLocks noGrp="1"/>
          </p:cNvSpPr>
          <p:nvPr>
            <p:ph idx="1"/>
          </p:nvPr>
        </p:nvSpPr>
        <p:spPr>
          <a:xfrm>
            <a:off x="623455" y="2128058"/>
            <a:ext cx="10730344" cy="3715789"/>
          </a:xfrm>
        </p:spPr>
        <p:txBody>
          <a:bodyPr>
            <a:normAutofit lnSpcReduction="10000"/>
          </a:bodyPr>
          <a:lstStyle/>
          <a:p>
            <a:pPr marL="0" indent="0">
              <a:buNone/>
            </a:pPr>
            <a:r>
              <a:rPr lang="en-US" sz="3600" dirty="0" smtClean="0"/>
              <a:t>COMMUNICATING THE MESSAGE:</a:t>
            </a:r>
          </a:p>
          <a:p>
            <a:pPr marL="0" indent="0">
              <a:buNone/>
            </a:pPr>
            <a:endParaRPr lang="en-US" sz="3600" dirty="0" smtClean="0"/>
          </a:p>
          <a:p>
            <a:pPr>
              <a:buFontTx/>
              <a:buChar char="-"/>
            </a:pPr>
            <a:r>
              <a:rPr lang="en-US" sz="3600" dirty="0" smtClean="0"/>
              <a:t>How do we get the each </a:t>
            </a:r>
            <a:r>
              <a:rPr lang="en-US" sz="3600" smtClean="0"/>
              <a:t>sub-committee’s message, </a:t>
            </a:r>
            <a:r>
              <a:rPr lang="en-US" sz="3600" dirty="0" smtClean="0"/>
              <a:t>along with the Advisory </a:t>
            </a:r>
            <a:r>
              <a:rPr lang="en-US" sz="3600" smtClean="0"/>
              <a:t>committee’s message, </a:t>
            </a:r>
            <a:r>
              <a:rPr lang="en-US" sz="3600" dirty="0" smtClean="0"/>
              <a:t>“</a:t>
            </a:r>
            <a:r>
              <a:rPr lang="en-US" sz="3600" smtClean="0"/>
              <a:t>out”?</a:t>
            </a:r>
            <a:endParaRPr lang="en-US" sz="3600" dirty="0" smtClean="0"/>
          </a:p>
          <a:p>
            <a:pPr>
              <a:buFontTx/>
              <a:buChar char="-"/>
            </a:pPr>
            <a:r>
              <a:rPr lang="en-US" sz="3600" dirty="0" smtClean="0"/>
              <a:t>Marketing</a:t>
            </a:r>
          </a:p>
        </p:txBody>
      </p:sp>
      <p:pic>
        <p:nvPicPr>
          <p:cNvPr id="1026"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192" y="77673"/>
            <a:ext cx="1706245" cy="16544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83330" y="77673"/>
            <a:ext cx="1706245" cy="1654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2316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8739" y="609302"/>
            <a:ext cx="8596668" cy="1320800"/>
          </a:xfrm>
        </p:spPr>
        <p:txBody>
          <a:bodyPr/>
          <a:lstStyle/>
          <a:p>
            <a:pPr algn="ctr"/>
            <a:r>
              <a:rPr lang="en-US" dirty="0" smtClean="0"/>
              <a:t>CITIZENS’ ADVISORY COMMITTEE</a:t>
            </a:r>
            <a:endParaRPr lang="en-US" dirty="0"/>
          </a:p>
        </p:txBody>
      </p:sp>
      <p:sp>
        <p:nvSpPr>
          <p:cNvPr id="3" name="Content Placeholder 2"/>
          <p:cNvSpPr>
            <a:spLocks noGrp="1"/>
          </p:cNvSpPr>
          <p:nvPr>
            <p:ph idx="1"/>
          </p:nvPr>
        </p:nvSpPr>
        <p:spPr>
          <a:xfrm>
            <a:off x="560173" y="2128058"/>
            <a:ext cx="10793626" cy="4437499"/>
          </a:xfrm>
        </p:spPr>
        <p:txBody>
          <a:bodyPr>
            <a:normAutofit lnSpcReduction="10000"/>
          </a:bodyPr>
          <a:lstStyle/>
          <a:p>
            <a:pPr marL="0" indent="0">
              <a:buNone/>
            </a:pPr>
            <a:r>
              <a:rPr lang="en-US" sz="4000" dirty="0" smtClean="0"/>
              <a:t>PURPOSE – </a:t>
            </a:r>
          </a:p>
          <a:p>
            <a:pPr marL="0" indent="0">
              <a:buNone/>
            </a:pPr>
            <a:endParaRPr lang="en-US" sz="4000" dirty="0" smtClean="0"/>
          </a:p>
          <a:p>
            <a:pPr marL="0" indent="0">
              <a:buNone/>
            </a:pPr>
            <a:r>
              <a:rPr lang="en-US" sz="4000" dirty="0" smtClean="0"/>
              <a:t>Blackhawk Board of School Directors voted to create a Citizens’ Advisory Committee to determine the best opportunities and solutions for developing 21</a:t>
            </a:r>
            <a:r>
              <a:rPr lang="en-US" sz="4000" baseline="30000" dirty="0" smtClean="0"/>
              <a:t>st</a:t>
            </a:r>
            <a:r>
              <a:rPr lang="en-US" sz="4000" dirty="0" smtClean="0"/>
              <a:t> Century facilities to address district and community needs.</a:t>
            </a:r>
            <a:endParaRPr lang="en-US" sz="4000" dirty="0"/>
          </a:p>
        </p:txBody>
      </p:sp>
      <p:pic>
        <p:nvPicPr>
          <p:cNvPr id="1026"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192" y="77673"/>
            <a:ext cx="1706245" cy="16544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83330" y="77673"/>
            <a:ext cx="1706245" cy="1654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114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6977" y="609302"/>
            <a:ext cx="8596668" cy="1320800"/>
          </a:xfrm>
        </p:spPr>
        <p:txBody>
          <a:bodyPr/>
          <a:lstStyle/>
          <a:p>
            <a:pPr algn="ctr"/>
            <a:r>
              <a:rPr lang="en-US" dirty="0" smtClean="0"/>
              <a:t>CITIZENS’ ADVISORY COMMITTEE</a:t>
            </a:r>
            <a:endParaRPr lang="en-US" dirty="0"/>
          </a:p>
        </p:txBody>
      </p:sp>
      <p:sp>
        <p:nvSpPr>
          <p:cNvPr id="3" name="Content Placeholder 2"/>
          <p:cNvSpPr>
            <a:spLocks noGrp="1"/>
          </p:cNvSpPr>
          <p:nvPr>
            <p:ph idx="1"/>
          </p:nvPr>
        </p:nvSpPr>
        <p:spPr>
          <a:xfrm>
            <a:off x="601362" y="2128058"/>
            <a:ext cx="10752437" cy="4668158"/>
          </a:xfrm>
        </p:spPr>
        <p:txBody>
          <a:bodyPr>
            <a:normAutofit fontScale="92500"/>
          </a:bodyPr>
          <a:lstStyle/>
          <a:p>
            <a:pPr marL="0" indent="0">
              <a:buNone/>
            </a:pPr>
            <a:r>
              <a:rPr lang="en-US" sz="4000" dirty="0" smtClean="0"/>
              <a:t>HOW DID I GET HERE?</a:t>
            </a:r>
          </a:p>
          <a:p>
            <a:pPr marL="0" indent="0">
              <a:buNone/>
            </a:pPr>
            <a:endParaRPr lang="en-US" sz="4000" dirty="0" smtClean="0"/>
          </a:p>
          <a:p>
            <a:pPr marL="0" indent="0">
              <a:buNone/>
            </a:pPr>
            <a:r>
              <a:rPr lang="en-US" sz="4000" dirty="0" smtClean="0"/>
              <a:t>Ideally, the Citizens’ Advisory Committee (CAC) should be comprised of community members who have expertise in a specific category, or citizens willing to commit the time to research national trends in any given category.</a:t>
            </a:r>
            <a:endParaRPr lang="en-US" sz="4000" dirty="0"/>
          </a:p>
        </p:txBody>
      </p:sp>
      <p:pic>
        <p:nvPicPr>
          <p:cNvPr id="1026"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192" y="77673"/>
            <a:ext cx="1706245" cy="16544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83330" y="77673"/>
            <a:ext cx="1706245" cy="1654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1285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2307" y="609302"/>
            <a:ext cx="8596668" cy="1320800"/>
          </a:xfrm>
        </p:spPr>
        <p:txBody>
          <a:bodyPr/>
          <a:lstStyle/>
          <a:p>
            <a:pPr algn="ctr"/>
            <a:r>
              <a:rPr lang="en-US" dirty="0" smtClean="0"/>
              <a:t>CITIZENS’ ADVISORY COMMITTEE</a:t>
            </a:r>
            <a:endParaRPr lang="en-US" dirty="0"/>
          </a:p>
        </p:txBody>
      </p:sp>
      <p:sp>
        <p:nvSpPr>
          <p:cNvPr id="3" name="Content Placeholder 2"/>
          <p:cNvSpPr>
            <a:spLocks noGrp="1"/>
          </p:cNvSpPr>
          <p:nvPr>
            <p:ph idx="1"/>
          </p:nvPr>
        </p:nvSpPr>
        <p:spPr>
          <a:xfrm>
            <a:off x="593124" y="2128058"/>
            <a:ext cx="10760675" cy="4371596"/>
          </a:xfrm>
        </p:spPr>
        <p:txBody>
          <a:bodyPr>
            <a:normAutofit fontScale="70000" lnSpcReduction="20000"/>
          </a:bodyPr>
          <a:lstStyle/>
          <a:p>
            <a:pPr marL="0" indent="0">
              <a:buNone/>
            </a:pPr>
            <a:r>
              <a:rPr lang="en-US" sz="4000" dirty="0" smtClean="0"/>
              <a:t>TENTATIVE MEETING DATES:</a:t>
            </a:r>
          </a:p>
          <a:p>
            <a:pPr marL="0" indent="0">
              <a:buNone/>
            </a:pPr>
            <a:endParaRPr lang="en-US" sz="4000" dirty="0" smtClean="0"/>
          </a:p>
          <a:p>
            <a:pPr>
              <a:buFontTx/>
              <a:buChar char="-"/>
            </a:pPr>
            <a:r>
              <a:rPr lang="en-US" sz="4000" dirty="0" smtClean="0"/>
              <a:t>October 18, 2018	– Initial meeting</a:t>
            </a:r>
          </a:p>
          <a:p>
            <a:pPr>
              <a:buFontTx/>
              <a:buChar char="-"/>
            </a:pPr>
            <a:r>
              <a:rPr lang="en-US" sz="4000" dirty="0" smtClean="0"/>
              <a:t>November 27, 2018	– Sub-committees update</a:t>
            </a:r>
          </a:p>
          <a:p>
            <a:pPr>
              <a:buFontTx/>
              <a:buChar char="-"/>
            </a:pPr>
            <a:r>
              <a:rPr lang="en-US" sz="4000" dirty="0" smtClean="0"/>
              <a:t>January 29, 2019	– Sub-committees progress</a:t>
            </a:r>
          </a:p>
          <a:p>
            <a:pPr>
              <a:buFontTx/>
              <a:buChar char="-"/>
            </a:pPr>
            <a:r>
              <a:rPr lang="en-US" sz="4000" dirty="0" smtClean="0"/>
              <a:t>March 26, 2019		– Sub-committees recommendation(s)</a:t>
            </a:r>
          </a:p>
          <a:p>
            <a:pPr marL="0" indent="0">
              <a:buNone/>
            </a:pPr>
            <a:endParaRPr lang="en-US" sz="4000" dirty="0" smtClean="0"/>
          </a:p>
          <a:p>
            <a:pPr marL="0" indent="0" algn="ctr">
              <a:buNone/>
            </a:pPr>
            <a:r>
              <a:rPr lang="en-US" sz="4000" dirty="0" smtClean="0"/>
              <a:t>(ALL MEETINGS ARE SUBJECT TO CHANGE)</a:t>
            </a:r>
          </a:p>
          <a:p>
            <a:pPr marL="0" indent="0" algn="ctr">
              <a:buNone/>
            </a:pPr>
            <a:r>
              <a:rPr lang="en-US" sz="4000" dirty="0" smtClean="0"/>
              <a:t>(ADDITIONAL MEETINGS MAY BE ADDED IF NECESSARY)</a:t>
            </a:r>
            <a:endParaRPr lang="en-US" sz="4000" dirty="0"/>
          </a:p>
        </p:txBody>
      </p:sp>
      <p:pic>
        <p:nvPicPr>
          <p:cNvPr id="1026"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192" y="77673"/>
            <a:ext cx="1706245" cy="16544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83330" y="77673"/>
            <a:ext cx="1706245" cy="1654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5368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643" y="609302"/>
            <a:ext cx="8596668" cy="1320800"/>
          </a:xfrm>
        </p:spPr>
        <p:txBody>
          <a:bodyPr/>
          <a:lstStyle/>
          <a:p>
            <a:pPr algn="ctr"/>
            <a:r>
              <a:rPr lang="en-US" dirty="0" smtClean="0"/>
              <a:t>CITIZENS’ ADVISORY COMMITTEE</a:t>
            </a:r>
            <a:endParaRPr lang="en-US" dirty="0"/>
          </a:p>
        </p:txBody>
      </p:sp>
      <p:sp>
        <p:nvSpPr>
          <p:cNvPr id="3" name="Content Placeholder 2"/>
          <p:cNvSpPr>
            <a:spLocks noGrp="1"/>
          </p:cNvSpPr>
          <p:nvPr>
            <p:ph idx="1"/>
          </p:nvPr>
        </p:nvSpPr>
        <p:spPr>
          <a:xfrm>
            <a:off x="565265" y="2128058"/>
            <a:ext cx="10788534" cy="4297680"/>
          </a:xfrm>
        </p:spPr>
        <p:txBody>
          <a:bodyPr>
            <a:normAutofit fontScale="85000" lnSpcReduction="10000"/>
          </a:bodyPr>
          <a:lstStyle/>
          <a:p>
            <a:pPr marL="0" indent="0">
              <a:buNone/>
            </a:pPr>
            <a:r>
              <a:rPr lang="en-US" sz="4000" dirty="0" smtClean="0"/>
              <a:t>Sub-Committees:</a:t>
            </a:r>
          </a:p>
          <a:p>
            <a:pPr marL="0" indent="0">
              <a:buNone/>
            </a:pPr>
            <a:endParaRPr lang="en-US" sz="4000" dirty="0" smtClean="0"/>
          </a:p>
          <a:p>
            <a:pPr marL="742950" indent="-742950">
              <a:buAutoNum type="arabicPeriod"/>
            </a:pPr>
            <a:r>
              <a:rPr lang="en-US" sz="4000" dirty="0" smtClean="0"/>
              <a:t>District Overview and Demographics</a:t>
            </a:r>
          </a:p>
          <a:p>
            <a:pPr marL="742950" indent="-742950">
              <a:buAutoNum type="arabicPeriod"/>
            </a:pPr>
            <a:r>
              <a:rPr lang="en-US" sz="4000" dirty="0" smtClean="0"/>
              <a:t>Fiscal Conditions</a:t>
            </a:r>
          </a:p>
          <a:p>
            <a:pPr marL="742950" indent="-742950">
              <a:buAutoNum type="arabicPeriod"/>
            </a:pPr>
            <a:r>
              <a:rPr lang="en-US" sz="4000" dirty="0" smtClean="0"/>
              <a:t>Learning Tools, Pedagogy, and Educational Spaces</a:t>
            </a:r>
          </a:p>
          <a:p>
            <a:pPr marL="742950" indent="-742950">
              <a:buAutoNum type="arabicPeriod"/>
            </a:pPr>
            <a:r>
              <a:rPr lang="en-US" sz="4000" dirty="0" smtClean="0"/>
              <a:t>Facilities, Safety, and Security</a:t>
            </a:r>
          </a:p>
          <a:p>
            <a:pPr marL="742950" indent="-742950">
              <a:buAutoNum type="arabicPeriod"/>
            </a:pPr>
            <a:r>
              <a:rPr lang="en-US" sz="4000" dirty="0" smtClean="0"/>
              <a:t>Community Facilities and Community Partnerships</a:t>
            </a:r>
            <a:endParaRPr lang="en-US" sz="4000" dirty="0"/>
          </a:p>
        </p:txBody>
      </p:sp>
      <p:pic>
        <p:nvPicPr>
          <p:cNvPr id="1026"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192" y="77673"/>
            <a:ext cx="1706245" cy="16544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83330" y="77673"/>
            <a:ext cx="1706245" cy="1654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6334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8782" y="609302"/>
            <a:ext cx="8596668" cy="1320800"/>
          </a:xfrm>
        </p:spPr>
        <p:txBody>
          <a:bodyPr/>
          <a:lstStyle/>
          <a:p>
            <a:pPr algn="ctr"/>
            <a:r>
              <a:rPr lang="en-US" dirty="0" smtClean="0"/>
              <a:t>CITIZENS’ ADVISORY COMMITTEE</a:t>
            </a:r>
            <a:endParaRPr lang="en-US" dirty="0"/>
          </a:p>
        </p:txBody>
      </p:sp>
      <p:sp>
        <p:nvSpPr>
          <p:cNvPr id="3" name="Content Placeholder 2"/>
          <p:cNvSpPr>
            <a:spLocks noGrp="1"/>
          </p:cNvSpPr>
          <p:nvPr>
            <p:ph idx="1"/>
          </p:nvPr>
        </p:nvSpPr>
        <p:spPr>
          <a:xfrm>
            <a:off x="601362" y="2128058"/>
            <a:ext cx="10752437" cy="4594018"/>
          </a:xfrm>
        </p:spPr>
        <p:txBody>
          <a:bodyPr>
            <a:normAutofit fontScale="92500"/>
          </a:bodyPr>
          <a:lstStyle/>
          <a:p>
            <a:pPr marL="0" indent="0">
              <a:buNone/>
            </a:pPr>
            <a:r>
              <a:rPr lang="en-US" sz="4000" dirty="0" smtClean="0"/>
              <a:t>SUB-COMMITTEE MEMBERS:</a:t>
            </a:r>
          </a:p>
          <a:p>
            <a:pPr marL="0" indent="0">
              <a:buNone/>
            </a:pPr>
            <a:r>
              <a:rPr lang="en-US" sz="4000" dirty="0" smtClean="0"/>
              <a:t> </a:t>
            </a:r>
          </a:p>
          <a:p>
            <a:pPr marL="0" indent="0">
              <a:buNone/>
            </a:pPr>
            <a:r>
              <a:rPr lang="en-US" sz="4000" dirty="0" smtClean="0"/>
              <a:t>Sub-committees were assigned an administrator, at least one (1) School Board Member, an </a:t>
            </a:r>
            <a:r>
              <a:rPr lang="en-US" sz="4000" dirty="0" err="1" smtClean="0"/>
              <a:t>Eckles</a:t>
            </a:r>
            <a:r>
              <a:rPr lang="en-US" sz="4000" dirty="0" smtClean="0"/>
              <a:t> professional (architect or engineer), and a number of community members (some chosen for their expertise; others their desire to serve.)</a:t>
            </a:r>
            <a:endParaRPr lang="en-US" sz="4000" dirty="0"/>
          </a:p>
        </p:txBody>
      </p:sp>
      <p:pic>
        <p:nvPicPr>
          <p:cNvPr id="1026"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192" y="77673"/>
            <a:ext cx="1706245" cy="16544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83330" y="77673"/>
            <a:ext cx="1706245" cy="1654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79856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3453" y="609302"/>
            <a:ext cx="8596668" cy="1320800"/>
          </a:xfrm>
        </p:spPr>
        <p:txBody>
          <a:bodyPr/>
          <a:lstStyle/>
          <a:p>
            <a:pPr algn="ctr"/>
            <a:r>
              <a:rPr lang="en-US" dirty="0" smtClean="0"/>
              <a:t>CITIZENS’ ADVISORY COMMITTEE</a:t>
            </a:r>
            <a:endParaRPr lang="en-US" dirty="0"/>
          </a:p>
        </p:txBody>
      </p:sp>
      <p:sp>
        <p:nvSpPr>
          <p:cNvPr id="3" name="Content Placeholder 2"/>
          <p:cNvSpPr>
            <a:spLocks noGrp="1"/>
          </p:cNvSpPr>
          <p:nvPr>
            <p:ph idx="1"/>
          </p:nvPr>
        </p:nvSpPr>
        <p:spPr>
          <a:xfrm>
            <a:off x="568411" y="2128058"/>
            <a:ext cx="10785388" cy="4626969"/>
          </a:xfrm>
        </p:spPr>
        <p:txBody>
          <a:bodyPr>
            <a:normAutofit lnSpcReduction="10000"/>
          </a:bodyPr>
          <a:lstStyle/>
          <a:p>
            <a:pPr marL="0" indent="0">
              <a:buNone/>
            </a:pPr>
            <a:r>
              <a:rPr lang="en-US" sz="3600" dirty="0" smtClean="0"/>
              <a:t>ADVISORY COMMITTEE &amp; SUB-COMMITTEE MEETINGS:</a:t>
            </a:r>
          </a:p>
          <a:p>
            <a:pPr marL="0" indent="0">
              <a:buNone/>
            </a:pPr>
            <a:endParaRPr lang="en-US" sz="3600" dirty="0" smtClean="0"/>
          </a:p>
          <a:p>
            <a:pPr>
              <a:buFontTx/>
              <a:buChar char="-"/>
            </a:pPr>
            <a:r>
              <a:rPr lang="en-US" sz="3600" dirty="0" smtClean="0"/>
              <a:t>Not School Board Meetings</a:t>
            </a:r>
          </a:p>
          <a:p>
            <a:pPr>
              <a:buFontTx/>
              <a:buChar char="-"/>
            </a:pPr>
            <a:r>
              <a:rPr lang="en-US" sz="3600" dirty="0" smtClean="0"/>
              <a:t>They will be advertised and open to the public</a:t>
            </a:r>
          </a:p>
          <a:p>
            <a:pPr>
              <a:buFontTx/>
              <a:buChar char="-"/>
            </a:pPr>
            <a:r>
              <a:rPr lang="en-US" sz="3600" dirty="0" smtClean="0"/>
              <a:t>Meetings are opportunities for committee members to report to the group and to prepare for Advisory Committee Meetings</a:t>
            </a:r>
          </a:p>
        </p:txBody>
      </p:sp>
      <p:pic>
        <p:nvPicPr>
          <p:cNvPr id="1026"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192" y="77673"/>
            <a:ext cx="1706245" cy="16544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83330" y="77673"/>
            <a:ext cx="1706245" cy="1654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3722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CITIZENS’ ADVISORY COMMITTEE</a:t>
            </a:r>
            <a:endParaRPr lang="en-US" dirty="0"/>
          </a:p>
        </p:txBody>
      </p:sp>
      <p:sp>
        <p:nvSpPr>
          <p:cNvPr id="3" name="Content Placeholder 2"/>
          <p:cNvSpPr>
            <a:spLocks noGrp="1"/>
          </p:cNvSpPr>
          <p:nvPr>
            <p:ph idx="1"/>
          </p:nvPr>
        </p:nvSpPr>
        <p:spPr>
          <a:xfrm>
            <a:off x="584886" y="2128058"/>
            <a:ext cx="10768913" cy="4429261"/>
          </a:xfrm>
        </p:spPr>
        <p:txBody>
          <a:bodyPr>
            <a:normAutofit fontScale="92500"/>
          </a:bodyPr>
          <a:lstStyle/>
          <a:p>
            <a:pPr marL="0" indent="0">
              <a:buNone/>
            </a:pPr>
            <a:r>
              <a:rPr lang="en-US" sz="3600" dirty="0" smtClean="0"/>
              <a:t>ADVISORY COMMITTEE &amp; SUB-COMMITTEE MEETINGS:</a:t>
            </a:r>
          </a:p>
          <a:p>
            <a:pPr marL="0" indent="0">
              <a:buNone/>
            </a:pPr>
            <a:endParaRPr lang="en-US" sz="3600" dirty="0" smtClean="0"/>
          </a:p>
          <a:p>
            <a:pPr>
              <a:buFontTx/>
              <a:buChar char="-"/>
            </a:pPr>
            <a:r>
              <a:rPr lang="en-US" sz="3600" dirty="0" smtClean="0"/>
              <a:t>Sub-committees should develop their “governance”</a:t>
            </a:r>
          </a:p>
          <a:p>
            <a:pPr>
              <a:buFontTx/>
              <a:buChar char="-"/>
            </a:pPr>
            <a:r>
              <a:rPr lang="en-US" sz="3600" dirty="0" smtClean="0"/>
              <a:t>Method of committee communication</a:t>
            </a:r>
          </a:p>
          <a:p>
            <a:pPr>
              <a:buFontTx/>
              <a:buChar char="-"/>
            </a:pPr>
            <a:r>
              <a:rPr lang="en-US" sz="3600" dirty="0" smtClean="0"/>
              <a:t>“Task” of each sub-committee</a:t>
            </a:r>
          </a:p>
          <a:p>
            <a:pPr>
              <a:buFontTx/>
              <a:buChar char="-"/>
            </a:pPr>
            <a:r>
              <a:rPr lang="en-US" sz="3600" dirty="0" smtClean="0"/>
              <a:t>Meeting productivity</a:t>
            </a:r>
          </a:p>
        </p:txBody>
      </p:sp>
      <p:pic>
        <p:nvPicPr>
          <p:cNvPr id="1026"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192" y="77673"/>
            <a:ext cx="1706245" cy="16544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83330" y="77673"/>
            <a:ext cx="1706245" cy="1654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71537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788" y="609302"/>
            <a:ext cx="8596668" cy="1320800"/>
          </a:xfrm>
        </p:spPr>
        <p:txBody>
          <a:bodyPr/>
          <a:lstStyle/>
          <a:p>
            <a:pPr algn="ctr"/>
            <a:r>
              <a:rPr lang="en-US" dirty="0" smtClean="0"/>
              <a:t>CITIZENS’ ADVISORY COMMITTEE</a:t>
            </a:r>
            <a:endParaRPr lang="en-US" dirty="0"/>
          </a:p>
        </p:txBody>
      </p:sp>
      <p:sp>
        <p:nvSpPr>
          <p:cNvPr id="3" name="Content Placeholder 2"/>
          <p:cNvSpPr>
            <a:spLocks noGrp="1"/>
          </p:cNvSpPr>
          <p:nvPr>
            <p:ph idx="1"/>
          </p:nvPr>
        </p:nvSpPr>
        <p:spPr>
          <a:xfrm>
            <a:off x="584886" y="2128058"/>
            <a:ext cx="10768913" cy="4429261"/>
          </a:xfrm>
        </p:spPr>
        <p:txBody>
          <a:bodyPr>
            <a:normAutofit fontScale="92500"/>
          </a:bodyPr>
          <a:lstStyle/>
          <a:p>
            <a:pPr marL="0" indent="0">
              <a:buNone/>
            </a:pPr>
            <a:r>
              <a:rPr lang="en-US" sz="3600" dirty="0" smtClean="0"/>
              <a:t>ADVISORY COMMITTEE &amp; SUB-COMMITTEE MEETINGS:</a:t>
            </a:r>
          </a:p>
          <a:p>
            <a:pPr marL="0" indent="0">
              <a:buNone/>
            </a:pPr>
            <a:r>
              <a:rPr lang="en-US" sz="3600" dirty="0" smtClean="0"/>
              <a:t>TASKS:</a:t>
            </a:r>
          </a:p>
          <a:p>
            <a:pPr>
              <a:buFontTx/>
              <a:buChar char="-"/>
            </a:pPr>
            <a:r>
              <a:rPr lang="en-US" sz="3600" dirty="0" smtClean="0"/>
              <a:t>Review sub-committee overview and “homework”</a:t>
            </a:r>
          </a:p>
          <a:p>
            <a:pPr>
              <a:buFontTx/>
              <a:buChar char="-"/>
            </a:pPr>
            <a:r>
              <a:rPr lang="en-US" sz="3600" dirty="0" smtClean="0"/>
              <a:t>Prepare reports for Citizens’ Advisory Committee meetings</a:t>
            </a:r>
          </a:p>
          <a:p>
            <a:pPr>
              <a:buFontTx/>
              <a:buChar char="-"/>
            </a:pPr>
            <a:r>
              <a:rPr lang="en-US" sz="3600" dirty="0" smtClean="0"/>
              <a:t>Develop scenarios to discuss with sub-committee and report to Citizens’ Advisory Committee</a:t>
            </a:r>
          </a:p>
        </p:txBody>
      </p:sp>
      <p:pic>
        <p:nvPicPr>
          <p:cNvPr id="1026"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192" y="77673"/>
            <a:ext cx="1706245" cy="16544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www.bsd.k12.pa.us/Downloads/BLACKHAWK_Cougar_Head_Yellow.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83330" y="77673"/>
            <a:ext cx="1706245" cy="1654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90423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98</TotalTime>
  <Words>498</Words>
  <Application>Microsoft Office PowerPoint</Application>
  <PresentationFormat>Widescreen</PresentationFormat>
  <Paragraphs>79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Trebuchet MS</vt:lpstr>
      <vt:lpstr>Wingdings 3</vt:lpstr>
      <vt:lpstr>Facet</vt:lpstr>
      <vt:lpstr>BLACKHAWK SCHOOL DISTRICT CITIZENS’ ADVISORY COMMITTEE</vt:lpstr>
      <vt:lpstr>CITIZENS’ ADVISORY COMMITTEE</vt:lpstr>
      <vt:lpstr>CITIZENS’ ADVISORY COMMITTEE</vt:lpstr>
      <vt:lpstr>CITIZENS’ ADVISORY COMMITTEE</vt:lpstr>
      <vt:lpstr>CITIZENS’ ADVISORY COMMITTEE</vt:lpstr>
      <vt:lpstr>CITIZENS’ ADVISORY COMMITTEE</vt:lpstr>
      <vt:lpstr>CITIZENS’ ADVISORY COMMITTEE</vt:lpstr>
      <vt:lpstr>CITIZENS’ ADVISORY COMMITTEE</vt:lpstr>
      <vt:lpstr>CITIZENS’ ADVISORY COMMITTEE</vt:lpstr>
      <vt:lpstr>CITIZENS’ ADVISORY COMMITTEE</vt:lpstr>
      <vt:lpstr>CITIZENS’ ADVISORY COMMITTEE</vt:lpstr>
      <vt:lpstr>CITIZENS’ ADVISORY COMMITTEE</vt:lpstr>
      <vt:lpstr>CITIZENS’ ADVISORY COMMITTEE</vt:lpstr>
    </vt:vector>
  </TitlesOfParts>
  <Company>BSD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Marianne LeDonne</dc:creator>
  <cp:lastModifiedBy>Missy Delmonico</cp:lastModifiedBy>
  <cp:revision>17</cp:revision>
  <dcterms:created xsi:type="dcterms:W3CDTF">2018-10-18T15:47:47Z</dcterms:created>
  <dcterms:modified xsi:type="dcterms:W3CDTF">2019-03-18T15:07:46Z</dcterms:modified>
</cp:coreProperties>
</file>