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2" r:id="rId2"/>
  </p:sldMasterIdLst>
  <p:notesMasterIdLst>
    <p:notesMasterId r:id="rId21"/>
  </p:notesMasterIdLst>
  <p:sldIdLst>
    <p:sldId id="256" r:id="rId3"/>
    <p:sldId id="257" r:id="rId4"/>
    <p:sldId id="258" r:id="rId5"/>
    <p:sldId id="259" r:id="rId6"/>
    <p:sldId id="260" r:id="rId7"/>
    <p:sldId id="262" r:id="rId8"/>
    <p:sldId id="845" r:id="rId9"/>
    <p:sldId id="846" r:id="rId10"/>
    <p:sldId id="268" r:id="rId11"/>
    <p:sldId id="270" r:id="rId12"/>
    <p:sldId id="275" r:id="rId13"/>
    <p:sldId id="271" r:id="rId14"/>
    <p:sldId id="273" r:id="rId15"/>
    <p:sldId id="276" r:id="rId16"/>
    <p:sldId id="280" r:id="rId17"/>
    <p:sldId id="281" r:id="rId18"/>
    <p:sldId id="283" r:id="rId19"/>
    <p:sldId id="284" r:id="rId20"/>
  </p:sldIdLst>
  <p:sldSz cx="9144000" cy="6858000" type="screen4x3"/>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9" roundtripDataSignature="AMtx7mj+wzi31G+SY7N80udtEtJoVIJN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 d="1"/>
        <a:sy n="1" d="1"/>
      </p:scale>
      <p:origin x="0" y="0"/>
    </p:cViewPr>
  </p:notesTextViewPr>
  <p:sorterViewPr>
    <p:cViewPr>
      <p:scale>
        <a:sx n="191" d="100"/>
        <a:sy n="191" d="100"/>
      </p:scale>
      <p:origin x="0" y="0"/>
    </p:cViewPr>
  </p:sorterViewPr>
  <p:notesViewPr>
    <p:cSldViewPr snapToGrid="0">
      <p:cViewPr varScale="1">
        <p:scale>
          <a:sx n="100" d="100"/>
          <a:sy n="100" d="100"/>
        </p:scale>
        <p:origin x="0" y="0"/>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9" Type="http://customschemas.google.com/relationships/presentationmetadata" Target="metadata"/><Relationship Id="rId3" Type="http://schemas.openxmlformats.org/officeDocument/2006/relationships/slide" Target="slides/slide1.xml"/><Relationship Id="rId21" Type="http://schemas.openxmlformats.org/officeDocument/2006/relationships/notesMaster" Target="notesMasters/notesMaster1.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26833" cy="464185"/>
          </a:xfrm>
          <a:prstGeom prst="rect">
            <a:avLst/>
          </a:prstGeom>
          <a:noFill/>
          <a:ln>
            <a:noFill/>
          </a:ln>
        </p:spPr>
        <p:txBody>
          <a:bodyPr spcFirstLastPara="1" wrap="square" lIns="92943" tIns="46459" rIns="92943" bIns="46459"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56550" y="0"/>
            <a:ext cx="3026833" cy="464185"/>
          </a:xfrm>
          <a:prstGeom prst="rect">
            <a:avLst/>
          </a:prstGeom>
          <a:noFill/>
          <a:ln>
            <a:noFill/>
          </a:ln>
        </p:spPr>
        <p:txBody>
          <a:bodyPr spcFirstLastPara="1" wrap="square" lIns="92943" tIns="46459" rIns="92943" bIns="46459"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17904"/>
            <a:ext cx="3026833" cy="464185"/>
          </a:xfrm>
          <a:prstGeom prst="rect">
            <a:avLst/>
          </a:prstGeom>
          <a:noFill/>
          <a:ln>
            <a:noFill/>
          </a:ln>
        </p:spPr>
        <p:txBody>
          <a:bodyPr spcFirstLastPara="1" wrap="square" lIns="92943" tIns="46459" rIns="92943" bIns="46459"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This presentation will familiarize SWFs with the policies, protocols, and practices needed to induct districts and their schools into the PA PBIS Network so they may receive the training, technical assistance, and support to build their capacity to implement SWPBIS with fidelity…and to institutionalize and sustain the framework as the “way they do business.”</a:t>
            </a:r>
            <a:endParaRPr/>
          </a:p>
          <a:p>
            <a:pPr marL="0" indent="0">
              <a:spcBef>
                <a:spcPts val="366"/>
              </a:spcBef>
            </a:pPr>
            <a:endParaRPr/>
          </a:p>
          <a:p>
            <a:pPr marL="0" indent="0">
              <a:spcBef>
                <a:spcPts val="366"/>
              </a:spcBef>
            </a:pPr>
            <a:r>
              <a:rPr lang="en-US"/>
              <a:t>This information is what SWFs will need to explain to districts; therefore, they need to understand the elements in the organizational structure.</a:t>
            </a:r>
            <a:endParaRPr/>
          </a:p>
          <a:p>
            <a:pPr marL="0" indent="0">
              <a:spcBef>
                <a:spcPts val="366"/>
              </a:spcBef>
            </a:pPr>
            <a:endParaRPr/>
          </a:p>
          <a:p>
            <a:pPr marL="0" indent="0">
              <a:spcBef>
                <a:spcPts val="366"/>
              </a:spcBef>
            </a:pPr>
            <a:r>
              <a:rPr lang="en-US"/>
              <a:t>This PowerPoint will  include  Part of the PowerPoint </a:t>
            </a:r>
            <a:r>
              <a:rPr lang="en-US" i="1"/>
              <a:t>Introduction to School-wide </a:t>
            </a:r>
            <a:r>
              <a:rPr lang="en-US"/>
              <a:t>covering the necessary content to be delivered to District/Building personnel as an introduction to SWPBIS. The Process Guide to Prepare School Districts for SWPBIS Training will be reviewed, along with required documents such as the Readiness Checklist &amp; the Commitment to Fidelity Implementation Agreement.</a:t>
            </a:r>
            <a:endParaRPr/>
          </a:p>
          <a:p>
            <a:pPr marL="0" indent="0">
              <a:spcBef>
                <a:spcPts val="366"/>
              </a:spcBef>
            </a:pPr>
            <a:endParaRPr/>
          </a:p>
        </p:txBody>
      </p:sp>
      <p:sp>
        <p:nvSpPr>
          <p:cNvPr id="179" name="Google Shape;179;p1: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20: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11</a:t>
            </a:fld>
            <a:endParaRPr/>
          </a:p>
        </p:txBody>
      </p:sp>
      <p:sp>
        <p:nvSpPr>
          <p:cNvPr id="387" name="Google Shape;387;p20: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8" name="Google Shape;388;p20:notes"/>
          <p:cNvSpPr txBox="1">
            <a:spLocks noGrp="1"/>
          </p:cNvSpPr>
          <p:nvPr>
            <p:ph type="body" idx="1"/>
          </p:nvPr>
        </p:nvSpPr>
        <p:spPr>
          <a:xfrm>
            <a:off x="931334" y="4409758"/>
            <a:ext cx="5122333"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Instruction and guided practice in desired behaviors in </a:t>
            </a:r>
            <a:r>
              <a:rPr lang="en-US" u="sng"/>
              <a:t>all</a:t>
            </a:r>
            <a:r>
              <a:rPr lang="en-US"/>
              <a:t> settings </a:t>
            </a:r>
            <a:endParaRPr/>
          </a:p>
          <a:p>
            <a:pPr marL="0" indent="0">
              <a:spcBef>
                <a:spcPts val="366"/>
              </a:spcBef>
            </a:pPr>
            <a:endParaRPr/>
          </a:p>
          <a:p>
            <a:pPr marL="0" indent="0">
              <a:spcBef>
                <a:spcPts val="366"/>
              </a:spcBef>
            </a:pPr>
            <a:r>
              <a:rPr lang="en-US"/>
              <a:t>Effective Instruction: Classroom instructional design supports student behavior</a:t>
            </a:r>
            <a:endParaRPr/>
          </a:p>
          <a:p>
            <a:pPr marL="0" indent="0">
              <a:spcBef>
                <a:spcPts val="366"/>
              </a:spcBef>
            </a:pPr>
            <a:endParaRPr/>
          </a:p>
          <a:p>
            <a:pPr marL="0" indent="0">
              <a:spcBef>
                <a:spcPts val="366"/>
              </a:spcBef>
            </a:pPr>
            <a:r>
              <a:rPr lang="en-US"/>
              <a:t>Consistent implementation</a:t>
            </a:r>
            <a:endParaRPr/>
          </a:p>
          <a:p>
            <a:pPr marL="0" indent="0">
              <a:spcBef>
                <a:spcPts val="366"/>
              </a:spcBef>
            </a:pPr>
            <a:endParaRPr/>
          </a:p>
          <a:p>
            <a:pPr marL="0" indent="0">
              <a:spcBef>
                <a:spcPts val="366"/>
              </a:spcBef>
            </a:pPr>
            <a:r>
              <a:rPr lang="en-US"/>
              <a:t>Climate of success</a:t>
            </a:r>
            <a:endParaRPr/>
          </a:p>
          <a:p>
            <a:pPr marL="0" indent="0">
              <a:spcBef>
                <a:spcPts val="366"/>
              </a:spcBef>
            </a:pPr>
            <a:endParaRPr/>
          </a:p>
          <a:p>
            <a:pPr marL="0" indent="0">
              <a:spcBef>
                <a:spcPts val="366"/>
              </a:spcBef>
            </a:pPr>
            <a:r>
              <a:rPr lang="en-US"/>
              <a:t>System for effective use of consequences</a:t>
            </a:r>
            <a:endParaRPr/>
          </a:p>
          <a:p>
            <a:pPr marL="0" indent="0">
              <a:spcBef>
                <a:spcPts val="366"/>
              </a:spcBef>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16: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12</a:t>
            </a:fld>
            <a:endParaRPr/>
          </a:p>
        </p:txBody>
      </p:sp>
      <p:sp>
        <p:nvSpPr>
          <p:cNvPr id="355" name="Google Shape;355;p16: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6" name="Google Shape;356;p16: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Establish a Core Team (typically 6-8 individuals). </a:t>
            </a:r>
            <a:endParaRPr/>
          </a:p>
          <a:p>
            <a:pPr marL="0" indent="0">
              <a:spcBef>
                <a:spcPts val="366"/>
              </a:spcBef>
            </a:pPr>
            <a:endParaRPr/>
          </a:p>
          <a:p>
            <a:pPr marL="0" indent="0">
              <a:spcBef>
                <a:spcPts val="366"/>
              </a:spcBef>
            </a:pPr>
            <a:r>
              <a:rPr lang="en-US"/>
              <a:t>First 3 bullets are required representation!!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18: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2" name="Google Shape;372;p18: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It is important that SWPBIS actively involve all staff. You want to avoid the pitfall of SWPBIS becoming a “Core Team Thing.” </a:t>
            </a:r>
            <a:endParaRPr/>
          </a:p>
          <a:p>
            <a:pPr marL="0" indent="0">
              <a:spcBef>
                <a:spcPts val="366"/>
              </a:spcBef>
            </a:pPr>
            <a:r>
              <a:rPr lang="en-US"/>
              <a:t>The issues from the previous slide are an excellent way to involve all faculty.</a:t>
            </a:r>
            <a:endParaRPr/>
          </a:p>
          <a:p>
            <a:pPr marL="0" indent="0">
              <a:spcBef>
                <a:spcPts val="366"/>
              </a:spcBef>
            </a:pPr>
            <a:r>
              <a:rPr lang="en-US"/>
              <a:t>The issues listed on this slide are additional opportunities to involve all faculty.</a:t>
            </a:r>
            <a:endParaRPr/>
          </a:p>
          <a:p>
            <a:pPr marL="0" indent="0">
              <a:spcBef>
                <a:spcPts val="366"/>
              </a:spcBef>
            </a:pPr>
            <a:r>
              <a:rPr lang="en-US"/>
              <a:t>Draw particular attention to the need for all faculty to complete the EBS survey as a nice way of making them familiar with the concepts of SWPBIS.</a:t>
            </a:r>
            <a:endParaRPr/>
          </a:p>
          <a:p>
            <a:pPr marL="0" indent="0">
              <a:spcBef>
                <a:spcPts val="366"/>
              </a:spcBef>
            </a:pPr>
            <a:r>
              <a:rPr lang="en-US"/>
              <a:t>Also highlight their involvement is defining the school wide expectations as they would look in classrooms and the learning activities used to teach those expectations.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21: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14</a:t>
            </a:fld>
            <a:endParaRPr/>
          </a:p>
        </p:txBody>
      </p:sp>
      <p:sp>
        <p:nvSpPr>
          <p:cNvPr id="396" name="Google Shape;396;p21: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97" name="Google Shape;397;p21:notes"/>
          <p:cNvSpPr txBox="1">
            <a:spLocks noGrp="1"/>
          </p:cNvSpPr>
          <p:nvPr>
            <p:ph type="body" idx="1"/>
          </p:nvPr>
        </p:nvSpPr>
        <p:spPr>
          <a:xfrm>
            <a:off x="543278" y="4409758"/>
            <a:ext cx="5898444"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dirty="0"/>
              <a:t>School-wide positive behavior support addresses each of these systems.  It is our focus for establishing readiness for SW Implementation. Historically, schools have only targeted one of these systems or parts of them. The most common target is Individual Student Systems…which promotes the concept that all problems are within the child.</a:t>
            </a:r>
            <a:endParaRPr dirty="0"/>
          </a:p>
          <a:p>
            <a:pPr marL="0" indent="0">
              <a:spcBef>
                <a:spcPts val="0"/>
              </a:spcBef>
            </a:pPr>
            <a:endParaRPr dirty="0"/>
          </a:p>
          <a:p>
            <a:pPr marL="0" indent="0">
              <a:spcBef>
                <a:spcPts val="0"/>
              </a:spcBef>
            </a:pPr>
            <a:r>
              <a:rPr lang="en-US" dirty="0"/>
              <a:t>The focus of school-wide systems is to look at not just the student but at other areas that may impact or influence student behavior. </a:t>
            </a:r>
            <a:endParaRPr dirty="0"/>
          </a:p>
          <a:p>
            <a:pPr marL="0" indent="0">
              <a:spcBef>
                <a:spcPts val="0"/>
              </a:spcBef>
            </a:pPr>
            <a:endParaRPr dirty="0"/>
          </a:p>
          <a:p>
            <a:pPr marL="0" indent="0">
              <a:spcBef>
                <a:spcPts val="0"/>
              </a:spcBef>
            </a:pPr>
            <a:r>
              <a:rPr lang="en-US" dirty="0"/>
              <a:t>Addressing these “environmental antecedents” or “opportunities for prevention” have been shown to improve school behavior.</a:t>
            </a:r>
            <a:endParaRPr dirty="0"/>
          </a:p>
          <a:p>
            <a:pPr marL="0" indent="0">
              <a:spcBef>
                <a:spcPts val="0"/>
              </a:spcBef>
            </a:pPr>
            <a:endParaRPr dirty="0"/>
          </a:p>
          <a:p>
            <a:pPr marL="0" indent="0">
              <a:spcBef>
                <a:spcPts val="0"/>
              </a:spcBef>
            </a:pPr>
            <a:r>
              <a:rPr lang="en-US" dirty="0"/>
              <a:t>F</a:t>
            </a:r>
            <a:r>
              <a:rPr lang="en-US" b="1" dirty="0"/>
              <a:t>ull-day professional development on these topics and follow-up coaching will be required for school staff to be able to implement these well.</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p25: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15</a:t>
            </a:fld>
            <a:endParaRPr/>
          </a:p>
        </p:txBody>
      </p:sp>
      <p:sp>
        <p:nvSpPr>
          <p:cNvPr id="445" name="Google Shape;445;p25: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6" name="Google Shape;446;p25:notes"/>
          <p:cNvSpPr txBox="1">
            <a:spLocks noGrp="1"/>
          </p:cNvSpPr>
          <p:nvPr>
            <p:ph type="body" idx="1"/>
          </p:nvPr>
        </p:nvSpPr>
        <p:spPr>
          <a:xfrm>
            <a:off x="931334" y="4409758"/>
            <a:ext cx="5122333"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At this stage, behavioral approaches like the Behavior Education Program as well as research validated interventions for at-risk students (Skill Streaming, Aggression Replacement Therapy; Copy Cats for anxiety, small group cognitive-behavioral therapy, etc.) come into play.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p26: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16</a:t>
            </a:fld>
            <a:endParaRPr/>
          </a:p>
        </p:txBody>
      </p:sp>
      <p:sp>
        <p:nvSpPr>
          <p:cNvPr id="454" name="Google Shape;454;p26: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55" name="Google Shape;455;p26:notes"/>
          <p:cNvSpPr txBox="1">
            <a:spLocks noGrp="1"/>
          </p:cNvSpPr>
          <p:nvPr>
            <p:ph type="body" idx="1"/>
          </p:nvPr>
        </p:nvSpPr>
        <p:spPr>
          <a:xfrm>
            <a:off x="931334" y="4409758"/>
            <a:ext cx="5122333"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Have any of you participated in the writing or planning of a PBIS plan for a student?</a:t>
            </a:r>
            <a:endParaRPr/>
          </a:p>
          <a:p>
            <a:pPr marL="0" indent="0">
              <a:spcBef>
                <a:spcPts val="366"/>
              </a:spcBef>
            </a:pPr>
            <a:r>
              <a:rPr lang="en-US"/>
              <a:t>This will help to understand how it fits into the framework of a school wide system and how many of the elements are the same, but more intense.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p28: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17</a:t>
            </a:fld>
            <a:endParaRPr/>
          </a:p>
        </p:txBody>
      </p:sp>
      <p:sp>
        <p:nvSpPr>
          <p:cNvPr id="469" name="Google Shape;469;p28: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70" name="Google Shape;470;p28: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Why do we collect data?</a:t>
            </a:r>
            <a:endParaRPr/>
          </a:p>
          <a:p>
            <a:pPr marL="0" indent="0">
              <a:spcBef>
                <a:spcPts val="0"/>
              </a:spcBef>
            </a:pPr>
            <a:endParaRPr/>
          </a:p>
          <a:p>
            <a:pPr marL="0" indent="0">
              <a:spcBef>
                <a:spcPts val="0"/>
              </a:spcBef>
            </a:pPr>
            <a:r>
              <a:rPr lang="en-US"/>
              <a:t>To create points of comparison between pre-intervention (baseline) data and data collected during implementation</a:t>
            </a:r>
            <a:endParaRPr/>
          </a:p>
          <a:p>
            <a:pPr marL="0" indent="0">
              <a:spcBef>
                <a:spcPts val="0"/>
              </a:spcBef>
            </a:pPr>
            <a:r>
              <a:rPr lang="en-US"/>
              <a:t>To create direct measures of behavior</a:t>
            </a:r>
            <a:endParaRPr/>
          </a:p>
          <a:p>
            <a:pPr marL="0" indent="0">
              <a:spcBef>
                <a:spcPts val="366"/>
              </a:spcBef>
            </a:pPr>
            <a:r>
              <a:rPr lang="en-US"/>
              <a:t>To use data analysis as part of data driven decision making</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p29: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fld id="{00000000-1234-1234-1234-123412341234}" type="slidenum">
              <a:rPr lang="en-US"/>
              <a:pPr algn="r"/>
              <a:t>18</a:t>
            </a:fld>
            <a:endParaRPr/>
          </a:p>
        </p:txBody>
      </p:sp>
      <p:sp>
        <p:nvSpPr>
          <p:cNvPr id="478" name="Google Shape;478;p29: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79" name="Google Shape;479;p29:notes"/>
          <p:cNvSpPr txBox="1">
            <a:spLocks noGrp="1"/>
          </p:cNvSpPr>
          <p:nvPr>
            <p:ph type="body" idx="1"/>
          </p:nvPr>
        </p:nvSpPr>
        <p:spPr>
          <a:xfrm>
            <a:off x="931334" y="4409758"/>
            <a:ext cx="5122333"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dirty="0"/>
              <a:t>Emphasize:</a:t>
            </a:r>
            <a:endParaRPr dirty="0"/>
          </a:p>
          <a:p>
            <a:pPr marL="0" indent="-77465">
              <a:spcBef>
                <a:spcPts val="366"/>
              </a:spcBef>
              <a:buClr>
                <a:schemeClr val="dk1"/>
              </a:buClr>
              <a:buSzPts val="1200"/>
              <a:buFont typeface="Calibri"/>
              <a:buChar char="•"/>
            </a:pPr>
            <a:r>
              <a:rPr lang="en-US" dirty="0"/>
              <a:t>80% of students</a:t>
            </a:r>
            <a:endParaRPr dirty="0"/>
          </a:p>
          <a:p>
            <a:pPr marL="0" indent="-77465">
              <a:spcBef>
                <a:spcPts val="366"/>
              </a:spcBef>
              <a:buClr>
                <a:schemeClr val="dk1"/>
              </a:buClr>
              <a:buSzPts val="1200"/>
              <a:buFont typeface="Calibri"/>
              <a:buChar char="•"/>
            </a:pPr>
            <a:r>
              <a:rPr lang="en-US" dirty="0"/>
              <a:t>Positive interactions: Schools approximate the 4:1 of affirmations vs prohibitions. </a:t>
            </a:r>
            <a:endParaRPr dirty="0"/>
          </a:p>
          <a:p>
            <a:pPr marL="0" indent="-77465">
              <a:spcBef>
                <a:spcPts val="366"/>
              </a:spcBef>
              <a:buClr>
                <a:schemeClr val="dk1"/>
              </a:buClr>
              <a:buSzPts val="1200"/>
              <a:buFont typeface="Calibri"/>
              <a:buChar char="•"/>
            </a:pPr>
            <a:r>
              <a:rPr lang="en-US" dirty="0"/>
              <a:t>Function based behavior support</a:t>
            </a:r>
            <a:endParaRPr dirty="0"/>
          </a:p>
          <a:p>
            <a:pPr marL="0" indent="-77465">
              <a:spcBef>
                <a:spcPts val="366"/>
              </a:spcBef>
              <a:buClr>
                <a:schemeClr val="dk1"/>
              </a:buClr>
              <a:buSzPts val="1200"/>
              <a:buFont typeface="Calibri"/>
              <a:buChar char="•"/>
            </a:pPr>
            <a:r>
              <a:rPr lang="en-US" dirty="0"/>
              <a:t>Data and team based action planning</a:t>
            </a:r>
            <a:endParaRPr dirty="0"/>
          </a:p>
          <a:p>
            <a:pPr marL="0" indent="-77465">
              <a:spcBef>
                <a:spcPts val="366"/>
              </a:spcBef>
              <a:buClr>
                <a:schemeClr val="dk1"/>
              </a:buClr>
              <a:buSzPts val="1200"/>
              <a:buFont typeface="Calibri"/>
              <a:buChar char="•"/>
            </a:pPr>
            <a:r>
              <a:rPr lang="en-US" dirty="0"/>
              <a:t>Administrators are active participants</a:t>
            </a:r>
            <a:endParaRPr dirty="0"/>
          </a:p>
          <a:p>
            <a:pPr marL="0" indent="-77465">
              <a:spcBef>
                <a:spcPts val="366"/>
              </a:spcBef>
              <a:buClr>
                <a:schemeClr val="dk1"/>
              </a:buClr>
              <a:buSzPts val="1200"/>
              <a:buFont typeface="Calibri"/>
              <a:buChar char="•"/>
            </a:pPr>
            <a:r>
              <a:rPr lang="en-US" dirty="0"/>
              <a:t>Full continuum of behavior support</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p2: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Autofit/>
          </a:bodyPr>
          <a:lstStyle/>
          <a:p>
            <a:pPr marL="0" indent="0">
              <a:spcBef>
                <a:spcPts val="0"/>
              </a:spcBef>
              <a:buClr>
                <a:schemeClr val="dk1"/>
              </a:buClr>
              <a:buSzPts val="1200"/>
            </a:pPr>
            <a:r>
              <a:rPr lang="en-US"/>
              <a:t>PBIS is…(read slide)</a:t>
            </a:r>
            <a:endParaRPr/>
          </a:p>
          <a:p>
            <a:pPr marL="0" indent="0">
              <a:spcBef>
                <a:spcPts val="366"/>
              </a:spcBef>
              <a:buClr>
                <a:schemeClr val="dk1"/>
              </a:buClr>
              <a:buSzPts val="1200"/>
            </a:pPr>
            <a:r>
              <a:rPr lang="en-US"/>
              <a:t>It’s about teaching desired appropriate behavior. </a:t>
            </a:r>
            <a:endParaRPr/>
          </a:p>
          <a:p>
            <a:pPr marL="0" indent="0">
              <a:spcBef>
                <a:spcPts val="366"/>
              </a:spcBef>
              <a:buClr>
                <a:schemeClr val="dk1"/>
              </a:buClr>
              <a:buSzPts val="1200"/>
            </a:pPr>
            <a:r>
              <a:rPr lang="en-US"/>
              <a:t>Behavior doesn’t occur in a vacuum. (Explain behavior chain)</a:t>
            </a:r>
            <a:endParaRPr/>
          </a:p>
          <a:p>
            <a:pPr marL="0" indent="0">
              <a:spcBef>
                <a:spcPts val="366"/>
              </a:spcBef>
              <a:buClr>
                <a:schemeClr val="dk1"/>
              </a:buClr>
              <a:buSzPts val="1200"/>
            </a:pPr>
            <a:r>
              <a:rPr lang="en-US"/>
              <a:t>Can modify behavior three ways…prevent it, teach new behavior, reinforce desired behavior</a:t>
            </a:r>
            <a:endParaRPr/>
          </a:p>
          <a:p>
            <a:pPr marL="0" indent="0">
              <a:spcBef>
                <a:spcPts val="366"/>
              </a:spcBef>
              <a:buClr>
                <a:schemeClr val="dk1"/>
              </a:buClr>
              <a:buSzPts val="1200"/>
            </a:pPr>
            <a:endParaRPr/>
          </a:p>
        </p:txBody>
      </p:sp>
      <p:sp>
        <p:nvSpPr>
          <p:cNvPr id="189" name="Google Shape;189;p2: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buClr>
                <a:schemeClr val="dk1"/>
              </a:buClr>
              <a:buSzPts val="1200"/>
            </a:pPr>
            <a:fld id="{00000000-1234-1234-1234-123412341234}" type="slidenum">
              <a:rPr lang="en-US"/>
              <a:pPr algn="r">
                <a:buClr>
                  <a:schemeClr val="dk1"/>
                </a:buClr>
                <a:buSzPts val="1200"/>
              </a:p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3: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3: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Autofit/>
          </a:bodyPr>
          <a:lstStyle/>
          <a:p>
            <a:pPr marL="0" indent="0">
              <a:spcBef>
                <a:spcPts val="0"/>
              </a:spcBef>
              <a:buClr>
                <a:schemeClr val="dk1"/>
              </a:buClr>
              <a:buSzPts val="1200"/>
            </a:pPr>
            <a:r>
              <a:rPr lang="en-US"/>
              <a:t>PBIS is on the slides. Then point out applying it to the whole school is the lower half of the slides. </a:t>
            </a:r>
            <a:endParaRPr/>
          </a:p>
        </p:txBody>
      </p:sp>
      <p:sp>
        <p:nvSpPr>
          <p:cNvPr id="206" name="Google Shape;206;p3: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buClr>
                <a:schemeClr val="dk1"/>
              </a:buClr>
              <a:buSzPts val="1200"/>
            </a:pPr>
            <a:fld id="{00000000-1234-1234-1234-123412341234}" type="slidenum">
              <a:rPr lang="en-US"/>
              <a:pPr algn="r">
                <a:buClr>
                  <a:schemeClr val="dk1"/>
                </a:buClr>
                <a:buSzPts val="1200"/>
              </a:p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4: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4: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Autofit/>
          </a:bodyPr>
          <a:lstStyle/>
          <a:p>
            <a:pPr marL="0" indent="0">
              <a:spcBef>
                <a:spcPts val="0"/>
              </a:spcBef>
              <a:buClr>
                <a:schemeClr val="dk1"/>
              </a:buClr>
              <a:buSzPts val="1200"/>
            </a:pPr>
            <a:r>
              <a:rPr lang="en-US"/>
              <a:t>Focuses on the critical link between instruction and desired student behavioral outcomes. </a:t>
            </a:r>
            <a:endParaRPr/>
          </a:p>
          <a:p>
            <a:pPr marL="0" indent="0">
              <a:spcBef>
                <a:spcPts val="0"/>
              </a:spcBef>
              <a:buClr>
                <a:schemeClr val="dk1"/>
              </a:buClr>
              <a:buSzPts val="1200"/>
            </a:pPr>
            <a:endParaRPr/>
          </a:p>
        </p:txBody>
      </p:sp>
      <p:sp>
        <p:nvSpPr>
          <p:cNvPr id="214" name="Google Shape;214;p4: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buClr>
                <a:schemeClr val="dk1"/>
              </a:buClr>
              <a:buSzPts val="1200"/>
            </a:pPr>
            <a:fld id="{00000000-1234-1234-1234-123412341234}" type="slidenum">
              <a:rPr lang="en-US"/>
              <a:pPr algn="r">
                <a:buClr>
                  <a:schemeClr val="dk1"/>
                </a:buClr>
                <a:buSzPts val="1200"/>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5: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2" name="Google Shape;222;p5: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You may need to address the question of reinforcing. We know as behaviorist how critical reinforcement is; but we may need to talk the talk for our participants.</a:t>
            </a:r>
            <a:endParaRPr/>
          </a:p>
          <a:p>
            <a:pPr marL="0" indent="0">
              <a:spcBef>
                <a:spcPts val="366"/>
              </a:spcBef>
            </a:pPr>
            <a:r>
              <a:rPr lang="en-US"/>
              <a:t>Remind them that we are all reinforced for our work (paycheck). Also that if we weren’t getting paid –would you continue working? Would you continue working without pay even if you knew it was the “right thing to do”, to help educate children? </a:t>
            </a:r>
            <a:endParaRPr/>
          </a:p>
          <a:p>
            <a:pPr marL="0" indent="0">
              <a:spcBef>
                <a:spcPts val="366"/>
              </a:spcBef>
            </a:pPr>
            <a:r>
              <a:rPr lang="en-US"/>
              <a:t>Another important piece of reinforcing and acknowledging good behavior is that you need a plan to gradually fade the intensity of reinforcement; but you will always provide it.</a:t>
            </a:r>
            <a:endParaRPr/>
          </a:p>
          <a:p>
            <a:pPr marL="0" indent="0">
              <a:spcBef>
                <a:spcPts val="366"/>
              </a:spcBef>
            </a:pPr>
            <a:r>
              <a:rPr lang="en-US"/>
              <a:t>More on reinforcement and acknowledgement systems later; try NOT TO GET INTO A DEEP DISCUSSION AT THIS POINT. Remind them that praise is an affective form of reinforcement for many students.</a:t>
            </a:r>
            <a:endParaRPr/>
          </a:p>
          <a:p>
            <a:pPr marL="0" indent="0">
              <a:spcBef>
                <a:spcPts val="366"/>
              </a:spcBef>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7: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7: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Autofit/>
          </a:bodyPr>
          <a:lstStyle/>
          <a:p>
            <a:pPr marL="0" indent="0">
              <a:spcBef>
                <a:spcPts val="0"/>
              </a:spcBef>
              <a:buClr>
                <a:schemeClr val="dk1"/>
              </a:buClr>
              <a:buSzPts val="1200"/>
            </a:pPr>
            <a:r>
              <a:rPr lang="en-US"/>
              <a:t>PBIS won’t fix all your problems, but it will help reduce them. All schools can benefit</a:t>
            </a:r>
            <a:endParaRPr/>
          </a:p>
        </p:txBody>
      </p:sp>
      <p:sp>
        <p:nvSpPr>
          <p:cNvPr id="238" name="Google Shape;238;p7:notes"/>
          <p:cNvSpPr txBox="1">
            <a:spLocks noGrp="1"/>
          </p:cNvSpPr>
          <p:nvPr>
            <p:ph type="sldNum" idx="12"/>
          </p:nvPr>
        </p:nvSpPr>
        <p:spPr>
          <a:xfrm>
            <a:off x="3956550" y="8817904"/>
            <a:ext cx="3026833" cy="464185"/>
          </a:xfrm>
          <a:prstGeom prst="rect">
            <a:avLst/>
          </a:prstGeom>
          <a:noFill/>
          <a:ln>
            <a:noFill/>
          </a:ln>
        </p:spPr>
        <p:txBody>
          <a:bodyPr spcFirstLastPara="1" wrap="square" lIns="92943" tIns="46459" rIns="92943" bIns="46459" anchor="b" anchorCtr="0">
            <a:noAutofit/>
          </a:bodyPr>
          <a:lstStyle/>
          <a:p>
            <a:pPr algn="r">
              <a:buClr>
                <a:schemeClr val="dk1"/>
              </a:buClr>
              <a:buSzPts val="1200"/>
            </a:pPr>
            <a:fld id="{00000000-1234-1234-1234-123412341234}" type="slidenum">
              <a:rPr lang="en-US"/>
              <a:pPr algn="r">
                <a:buClr>
                  <a:schemeClr val="dk1"/>
                </a:buClr>
                <a:buSzPts val="1200"/>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single intervention meets all the behavioral needs within a school</a:t>
            </a:r>
          </a:p>
          <a:p>
            <a:r>
              <a:rPr lang="en-US" dirty="0"/>
              <a:t>80-90 % of students come in with necessary prerequisites for social skills necessary to “do school”</a:t>
            </a:r>
          </a:p>
          <a:p>
            <a:r>
              <a:rPr lang="en-US" dirty="0"/>
              <a:t>5-15% need supportive services (small groups, counselors, academic support extra adult attention)</a:t>
            </a:r>
          </a:p>
          <a:p>
            <a:r>
              <a:rPr lang="en-US" dirty="0"/>
              <a:t>1-5% require intensive individual support</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24670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13: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2" name="Google Shape;332;p13: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Emphasis on implementing </a:t>
            </a:r>
            <a:r>
              <a:rPr lang="en-US" b="1"/>
              <a:t>with fidelity!</a:t>
            </a:r>
            <a:endParaRPr/>
          </a:p>
          <a:p>
            <a:pPr marL="0" indent="0">
              <a:spcBef>
                <a:spcPts val="366"/>
              </a:spcBef>
            </a:pPr>
            <a:r>
              <a:rPr lang="en-US"/>
              <a:t>This is a general statement; results of course will vary.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15:notes"/>
          <p:cNvSpPr>
            <a:spLocks noGrp="1" noRot="1" noChangeAspect="1"/>
          </p:cNvSpPr>
          <p:nvPr>
            <p:ph type="sldImg" idx="2"/>
          </p:nvPr>
        </p:nvSpPr>
        <p:spPr>
          <a:xfrm>
            <a:off x="1171575" y="696913"/>
            <a:ext cx="4641850" cy="34813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8" name="Google Shape;348;p15:notes"/>
          <p:cNvSpPr txBox="1">
            <a:spLocks noGrp="1"/>
          </p:cNvSpPr>
          <p:nvPr>
            <p:ph type="body" idx="1"/>
          </p:nvPr>
        </p:nvSpPr>
        <p:spPr>
          <a:xfrm>
            <a:off x="698500" y="4409758"/>
            <a:ext cx="5588000" cy="4177665"/>
          </a:xfrm>
          <a:prstGeom prst="rect">
            <a:avLst/>
          </a:prstGeom>
          <a:noFill/>
          <a:ln>
            <a:noFill/>
          </a:ln>
        </p:spPr>
        <p:txBody>
          <a:bodyPr spcFirstLastPara="1" wrap="square" lIns="92943" tIns="46459" rIns="92943" bIns="46459" anchor="t" anchorCtr="0">
            <a:normAutofit/>
          </a:bodyPr>
          <a:lstStyle/>
          <a:p>
            <a:pPr marL="0" indent="0">
              <a:spcBef>
                <a:spcPts val="0"/>
              </a:spcBef>
            </a:pPr>
            <a:r>
              <a:rPr lang="en-US"/>
              <a:t>The district and school must make a commitment to sustain training and  implementation for at least three years.</a:t>
            </a:r>
            <a:endParaRPr/>
          </a:p>
          <a:p>
            <a:pPr marL="0" indent="0">
              <a:spcBef>
                <a:spcPts val="366"/>
              </a:spcBef>
            </a:pPr>
            <a:r>
              <a:rPr lang="en-US"/>
              <a:t>It takes three years to accomplish training in interventions for all three tiers and to achieve a level of implementation that is considered “institutionalized”, i.e., SWPBIS has become part of the very fabric of the school.</a:t>
            </a:r>
            <a:endParaRPr/>
          </a:p>
          <a:p>
            <a:pPr marL="0" indent="0">
              <a:spcBef>
                <a:spcPts val="366"/>
              </a:spcBef>
            </a:pPr>
            <a:r>
              <a:rPr lang="en-US"/>
              <a:t>In providing support for team meetings, the district is committing to providing time for the Core team to meet and whatever supports, e.g., substitutes, are required.</a:t>
            </a:r>
            <a:endParaRPr/>
          </a:p>
          <a:p>
            <a:pPr marL="0" indent="0">
              <a:spcBef>
                <a:spcPts val="366"/>
              </a:spcBef>
            </a:pPr>
            <a:r>
              <a:rPr lang="en-US"/>
              <a:t>The district must have a data collection system in place that will allow the building Core Team to analyze office discipline referral data.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3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4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4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75" name="Google Shape;75;p4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6" name="Google Shape;76;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5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50"/>
          <p:cNvSpPr>
            <a:spLocks noGrp="1"/>
          </p:cNvSpPr>
          <p:nvPr>
            <p:ph type="pic" idx="2"/>
          </p:nvPr>
        </p:nvSpPr>
        <p:spPr>
          <a:xfrm>
            <a:off x="1792288" y="612775"/>
            <a:ext cx="5486400" cy="4114800"/>
          </a:xfrm>
          <a:prstGeom prst="rect">
            <a:avLst/>
          </a:prstGeom>
          <a:noFill/>
          <a:ln>
            <a:noFill/>
          </a:ln>
        </p:spPr>
      </p:sp>
      <p:sp>
        <p:nvSpPr>
          <p:cNvPr id="82" name="Google Shape;82;p5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83" name="Google Shape;83;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8" name="Google Shape;88;p5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9" name="Google Shape;89;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5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4" name="Google Shape;94;p5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5" name="Google Shape;95;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8"/>
        <p:cNvGrpSpPr/>
        <p:nvPr/>
      </p:nvGrpSpPr>
      <p:grpSpPr>
        <a:xfrm>
          <a:off x="0" y="0"/>
          <a:ext cx="0" cy="0"/>
          <a:chOff x="0" y="0"/>
          <a:chExt cx="0" cy="0"/>
        </a:xfrm>
      </p:grpSpPr>
      <p:sp>
        <p:nvSpPr>
          <p:cNvPr id="109" name="Google Shape;109;p3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37"/>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68300" algn="l">
              <a:lnSpc>
                <a:spcPct val="90000"/>
              </a:lnSpc>
              <a:spcBef>
                <a:spcPts val="375"/>
              </a:spcBef>
              <a:spcAft>
                <a:spcPts val="0"/>
              </a:spcAft>
              <a:buClr>
                <a:schemeClr val="dk1"/>
              </a:buClr>
              <a:buSzPts val="2200"/>
              <a:buChar char="•"/>
              <a:defRPr sz="2200"/>
            </a:lvl2pPr>
            <a:lvl3pPr marL="1371600" lvl="2" indent="-342900" algn="l">
              <a:lnSpc>
                <a:spcPct val="90000"/>
              </a:lnSpc>
              <a:spcBef>
                <a:spcPts val="375"/>
              </a:spcBef>
              <a:spcAft>
                <a:spcPts val="0"/>
              </a:spcAft>
              <a:buClr>
                <a:schemeClr val="dk1"/>
              </a:buClr>
              <a:buSzPts val="1800"/>
              <a:buChar char="•"/>
              <a:defRPr sz="18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11" name="Google Shape;111;p3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12" name="Google Shape;112;p3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13" name="Google Shape;113;p3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7"/>
        <p:cNvGrpSpPr/>
        <p:nvPr/>
      </p:nvGrpSpPr>
      <p:grpSpPr>
        <a:xfrm>
          <a:off x="0" y="0"/>
          <a:ext cx="0" cy="0"/>
          <a:chOff x="0" y="0"/>
          <a:chExt cx="0" cy="0"/>
        </a:xfrm>
      </p:grpSpPr>
      <p:sp>
        <p:nvSpPr>
          <p:cNvPr id="128" name="Google Shape;128;p53"/>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53"/>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30" name="Google Shape;130;p5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31" name="Google Shape;131;p5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32" name="Google Shape;132;p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1_Custom Layout">
  <p:cSld name="1_Custom Layout">
    <p:spTree>
      <p:nvGrpSpPr>
        <p:cNvPr id="1" name="Shape 133"/>
        <p:cNvGrpSpPr/>
        <p:nvPr/>
      </p:nvGrpSpPr>
      <p:grpSpPr>
        <a:xfrm>
          <a:off x="0" y="0"/>
          <a:ext cx="0" cy="0"/>
          <a:chOff x="0" y="0"/>
          <a:chExt cx="0" cy="0"/>
        </a:xfrm>
      </p:grpSpPr>
      <p:sp>
        <p:nvSpPr>
          <p:cNvPr id="134" name="Google Shape;134;p5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5"/>
        <p:cNvGrpSpPr/>
        <p:nvPr/>
      </p:nvGrpSpPr>
      <p:grpSpPr>
        <a:xfrm>
          <a:off x="0" y="0"/>
          <a:ext cx="0" cy="0"/>
          <a:chOff x="0" y="0"/>
          <a:chExt cx="0" cy="0"/>
        </a:xfrm>
      </p:grpSpPr>
      <p:sp>
        <p:nvSpPr>
          <p:cNvPr id="136" name="Google Shape;136;p55"/>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5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138" name="Google Shape;138;p5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39" name="Google Shape;139;p5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0" name="Google Shape;140;p5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1"/>
        <p:cNvGrpSpPr/>
        <p:nvPr/>
      </p:nvGrpSpPr>
      <p:grpSpPr>
        <a:xfrm>
          <a:off x="0" y="0"/>
          <a:ext cx="0" cy="0"/>
          <a:chOff x="0" y="0"/>
          <a:chExt cx="0" cy="0"/>
        </a:xfrm>
      </p:grpSpPr>
      <p:sp>
        <p:nvSpPr>
          <p:cNvPr id="142" name="Google Shape;142;p5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3" name="Google Shape;143;p5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144" name="Google Shape;144;p5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5" name="Google Shape;145;p5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146" name="Google Shape;146;p5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7" name="Google Shape;147;p5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8" name="Google Shape;148;p5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49" name="Google Shape;149;p5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50"/>
        <p:cNvGrpSpPr/>
        <p:nvPr/>
      </p:nvGrpSpPr>
      <p:grpSpPr>
        <a:xfrm>
          <a:off x="0" y="0"/>
          <a:ext cx="0" cy="0"/>
          <a:chOff x="0" y="0"/>
          <a:chExt cx="0" cy="0"/>
        </a:xfrm>
      </p:grpSpPr>
      <p:sp>
        <p:nvSpPr>
          <p:cNvPr id="151" name="Google Shape;151;p5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57"/>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153" name="Google Shape;153;p57"/>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154" name="Google Shape;154;p5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55" name="Google Shape;155;p5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56" name="Google Shape;156;p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57"/>
        <p:cNvGrpSpPr/>
        <p:nvPr/>
      </p:nvGrpSpPr>
      <p:grpSpPr>
        <a:xfrm>
          <a:off x="0" y="0"/>
          <a:ext cx="0" cy="0"/>
          <a:chOff x="0" y="0"/>
          <a:chExt cx="0" cy="0"/>
        </a:xfrm>
      </p:grpSpPr>
      <p:sp>
        <p:nvSpPr>
          <p:cNvPr id="158" name="Google Shape;158;p58"/>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9" name="Google Shape;159;p58"/>
          <p:cNvSpPr>
            <a:spLocks noGrp="1"/>
          </p:cNvSpPr>
          <p:nvPr>
            <p:ph type="pic" idx="2"/>
          </p:nvPr>
        </p:nvSpPr>
        <p:spPr>
          <a:xfrm>
            <a:off x="3887391" y="987426"/>
            <a:ext cx="4629150" cy="4873625"/>
          </a:xfrm>
          <a:prstGeom prst="rect">
            <a:avLst/>
          </a:prstGeom>
          <a:noFill/>
          <a:ln>
            <a:noFill/>
          </a:ln>
        </p:spPr>
      </p:sp>
      <p:sp>
        <p:nvSpPr>
          <p:cNvPr id="160" name="Google Shape;160;p58"/>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161" name="Google Shape;161;p5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62" name="Google Shape;162;p5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63" name="Google Shape;163;p5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64"/>
        <p:cNvGrpSpPr/>
        <p:nvPr/>
      </p:nvGrpSpPr>
      <p:grpSpPr>
        <a:xfrm>
          <a:off x="0" y="0"/>
          <a:ext cx="0" cy="0"/>
          <a:chOff x="0" y="0"/>
          <a:chExt cx="0" cy="0"/>
        </a:xfrm>
      </p:grpSpPr>
      <p:sp>
        <p:nvSpPr>
          <p:cNvPr id="165" name="Google Shape;165;p5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6" name="Google Shape;166;p59"/>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67" name="Google Shape;167;p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68" name="Google Shape;168;p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69" name="Google Shape;169;p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0"/>
        <p:cNvGrpSpPr/>
        <p:nvPr/>
      </p:nvGrpSpPr>
      <p:grpSpPr>
        <a:xfrm>
          <a:off x="0" y="0"/>
          <a:ext cx="0" cy="0"/>
          <a:chOff x="0" y="0"/>
          <a:chExt cx="0" cy="0"/>
        </a:xfrm>
      </p:grpSpPr>
      <p:sp>
        <p:nvSpPr>
          <p:cNvPr id="171" name="Google Shape;171;p60"/>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60"/>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73" name="Google Shape;173;p6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74" name="Google Shape;174;p6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75" name="Google Shape;175;p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27"/>
        <p:cNvGrpSpPr/>
        <p:nvPr/>
      </p:nvGrpSpPr>
      <p:grpSpPr>
        <a:xfrm>
          <a:off x="0" y="0"/>
          <a:ext cx="0" cy="0"/>
          <a:chOff x="0" y="0"/>
          <a:chExt cx="0" cy="0"/>
        </a:xfrm>
      </p:grpSpPr>
      <p:sp>
        <p:nvSpPr>
          <p:cNvPr id="28" name="Google Shape;28;p34"/>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34"/>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0" name="Google Shape;30;p3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Arial"/>
              <a:buNone/>
              <a:defRPr/>
            </a:lvl2pPr>
            <a:lvl3pPr lvl="2" algn="l">
              <a:spcBef>
                <a:spcPts val="0"/>
              </a:spcBef>
              <a:spcAft>
                <a:spcPts val="0"/>
              </a:spcAft>
              <a:buClr>
                <a:schemeClr val="dk1"/>
              </a:buClr>
              <a:buSzPts val="1400"/>
              <a:buFont typeface="Arial"/>
              <a:buNone/>
              <a:defRPr/>
            </a:lvl3pPr>
            <a:lvl4pPr lvl="3" algn="l">
              <a:spcBef>
                <a:spcPts val="0"/>
              </a:spcBef>
              <a:spcAft>
                <a:spcPts val="0"/>
              </a:spcAft>
              <a:buClr>
                <a:schemeClr val="dk1"/>
              </a:buClr>
              <a:buSzPts val="1400"/>
              <a:buFont typeface="Arial"/>
              <a:buNone/>
              <a:defRPr/>
            </a:lvl4pPr>
            <a:lvl5pPr lvl="4" algn="l">
              <a:spcBef>
                <a:spcPts val="0"/>
              </a:spcBef>
              <a:spcAft>
                <a:spcPts val="0"/>
              </a:spcAft>
              <a:buClr>
                <a:schemeClr val="dk1"/>
              </a:buClr>
              <a:buSzPts val="1400"/>
              <a:buFont typeface="Arial"/>
              <a:buNone/>
              <a:defRPr/>
            </a:lvl5pPr>
            <a:lvl6pPr lvl="5" algn="l">
              <a:spcBef>
                <a:spcPts val="0"/>
              </a:spcBef>
              <a:spcAft>
                <a:spcPts val="0"/>
              </a:spcAft>
              <a:buClr>
                <a:schemeClr val="dk1"/>
              </a:buClr>
              <a:buSzPts val="1400"/>
              <a:buFont typeface="Arial"/>
              <a:buNone/>
              <a:defRPr/>
            </a:lvl6pPr>
            <a:lvl7pPr lvl="6" algn="l">
              <a:spcBef>
                <a:spcPts val="0"/>
              </a:spcBef>
              <a:spcAft>
                <a:spcPts val="0"/>
              </a:spcAft>
              <a:buClr>
                <a:schemeClr val="dk1"/>
              </a:buClr>
              <a:buSzPts val="1400"/>
              <a:buFont typeface="Arial"/>
              <a:buNone/>
              <a:defRPr/>
            </a:lvl7pPr>
            <a:lvl8pPr lvl="7" algn="l">
              <a:spcBef>
                <a:spcPts val="0"/>
              </a:spcBef>
              <a:spcAft>
                <a:spcPts val="0"/>
              </a:spcAft>
              <a:buClr>
                <a:schemeClr val="dk1"/>
              </a:buClr>
              <a:buSzPts val="1400"/>
              <a:buFont typeface="Arial"/>
              <a:buNone/>
              <a:defRPr/>
            </a:lvl8pPr>
            <a:lvl9pPr lvl="8" algn="l">
              <a:spcBef>
                <a:spcPts val="0"/>
              </a:spcBef>
              <a:spcAft>
                <a:spcPts val="0"/>
              </a:spcAft>
              <a:buClr>
                <a:schemeClr val="dk1"/>
              </a:buClr>
              <a:buSzPts val="1400"/>
              <a:buFont typeface="Arial"/>
              <a:buNone/>
              <a:defRPr/>
            </a:lvl9pPr>
          </a:lstStyle>
          <a:p>
            <a:endParaRPr/>
          </a:p>
        </p:txBody>
      </p:sp>
      <p:sp>
        <p:nvSpPr>
          <p:cNvPr id="31" name="Google Shape;31;p3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Arial"/>
              <a:buNone/>
              <a:defRPr/>
            </a:lvl2pPr>
            <a:lvl3pPr lvl="2" algn="l">
              <a:spcBef>
                <a:spcPts val="0"/>
              </a:spcBef>
              <a:spcAft>
                <a:spcPts val="0"/>
              </a:spcAft>
              <a:buClr>
                <a:schemeClr val="dk1"/>
              </a:buClr>
              <a:buSzPts val="1400"/>
              <a:buFont typeface="Arial"/>
              <a:buNone/>
              <a:defRPr/>
            </a:lvl3pPr>
            <a:lvl4pPr lvl="3" algn="l">
              <a:spcBef>
                <a:spcPts val="0"/>
              </a:spcBef>
              <a:spcAft>
                <a:spcPts val="0"/>
              </a:spcAft>
              <a:buClr>
                <a:schemeClr val="dk1"/>
              </a:buClr>
              <a:buSzPts val="1400"/>
              <a:buFont typeface="Arial"/>
              <a:buNone/>
              <a:defRPr/>
            </a:lvl4pPr>
            <a:lvl5pPr lvl="4" algn="l">
              <a:spcBef>
                <a:spcPts val="0"/>
              </a:spcBef>
              <a:spcAft>
                <a:spcPts val="0"/>
              </a:spcAft>
              <a:buClr>
                <a:schemeClr val="dk1"/>
              </a:buClr>
              <a:buSzPts val="1400"/>
              <a:buFont typeface="Arial"/>
              <a:buNone/>
              <a:defRPr/>
            </a:lvl5pPr>
            <a:lvl6pPr lvl="5" algn="l">
              <a:spcBef>
                <a:spcPts val="0"/>
              </a:spcBef>
              <a:spcAft>
                <a:spcPts val="0"/>
              </a:spcAft>
              <a:buClr>
                <a:schemeClr val="dk1"/>
              </a:buClr>
              <a:buSzPts val="1400"/>
              <a:buFont typeface="Arial"/>
              <a:buNone/>
              <a:defRPr/>
            </a:lvl6pPr>
            <a:lvl7pPr lvl="6" algn="l">
              <a:spcBef>
                <a:spcPts val="0"/>
              </a:spcBef>
              <a:spcAft>
                <a:spcPts val="0"/>
              </a:spcAft>
              <a:buClr>
                <a:schemeClr val="dk1"/>
              </a:buClr>
              <a:buSzPts val="1400"/>
              <a:buFont typeface="Arial"/>
              <a:buNone/>
              <a:defRPr/>
            </a:lvl7pPr>
            <a:lvl8pPr lvl="7" algn="l">
              <a:spcBef>
                <a:spcPts val="0"/>
              </a:spcBef>
              <a:spcAft>
                <a:spcPts val="0"/>
              </a:spcAft>
              <a:buClr>
                <a:schemeClr val="dk1"/>
              </a:buClr>
              <a:buSzPts val="1400"/>
              <a:buFont typeface="Arial"/>
              <a:buNone/>
              <a:defRPr/>
            </a:lvl8pPr>
            <a:lvl9pPr lvl="8" algn="l">
              <a:spcBef>
                <a:spcPts val="0"/>
              </a:spcBef>
              <a:spcAft>
                <a:spcPts val="0"/>
              </a:spcAft>
              <a:buClr>
                <a:schemeClr val="dk1"/>
              </a:buClr>
              <a:buSzPts val="1400"/>
              <a:buFont typeface="Arial"/>
              <a:buNone/>
              <a:defRPr/>
            </a:lvl9pPr>
          </a:lstStyle>
          <a:p>
            <a:endParaRPr/>
          </a:p>
        </p:txBody>
      </p:sp>
      <p:sp>
        <p:nvSpPr>
          <p:cNvPr id="32" name="Google Shape;32;p3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3" name="Google Shape;33;p3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3600"/>
              <a:buFont typeface="Calibri"/>
              <a:buNone/>
              <a:defRPr sz="3600"/>
            </a:lvl1pPr>
            <a:lvl2pPr lvl="1" algn="ctr">
              <a:spcBef>
                <a:spcPts val="0"/>
              </a:spcBef>
              <a:spcAft>
                <a:spcPts val="0"/>
              </a:spcAft>
              <a:buClr>
                <a:schemeClr val="dk1"/>
              </a:buClr>
              <a:buSzPts val="1400"/>
              <a:buFont typeface="Calibri"/>
              <a:buNone/>
              <a:defRPr/>
            </a:lvl2pPr>
            <a:lvl3pPr lvl="2" algn="ctr">
              <a:spcBef>
                <a:spcPts val="0"/>
              </a:spcBef>
              <a:spcAft>
                <a:spcPts val="0"/>
              </a:spcAft>
              <a:buClr>
                <a:schemeClr val="dk1"/>
              </a:buClr>
              <a:buSzPts val="1400"/>
              <a:buFont typeface="Calibri"/>
              <a:buNone/>
              <a:defRPr/>
            </a:lvl3pPr>
            <a:lvl4pPr lvl="3" algn="ctr">
              <a:spcBef>
                <a:spcPts val="0"/>
              </a:spcBef>
              <a:spcAft>
                <a:spcPts val="0"/>
              </a:spcAft>
              <a:buClr>
                <a:schemeClr val="dk1"/>
              </a:buClr>
              <a:buSzPts val="1400"/>
              <a:buFont typeface="Calibri"/>
              <a:buNone/>
              <a:defRPr/>
            </a:lvl4pPr>
            <a:lvl5pPr lvl="4" algn="ctr">
              <a:spcBef>
                <a:spcPts val="0"/>
              </a:spcBef>
              <a:spcAft>
                <a:spcPts val="0"/>
              </a:spcAft>
              <a:buClr>
                <a:schemeClr val="dk1"/>
              </a:buClr>
              <a:buSzPts val="1400"/>
              <a:buFont typeface="Calibri"/>
              <a:buNone/>
              <a:defRPr/>
            </a:lvl5pPr>
            <a:lvl6pPr lvl="5" algn="ctr">
              <a:spcBef>
                <a:spcPts val="0"/>
              </a:spcBef>
              <a:spcAft>
                <a:spcPts val="0"/>
              </a:spcAft>
              <a:buClr>
                <a:schemeClr val="dk1"/>
              </a:buClr>
              <a:buSzPts val="1400"/>
              <a:buFont typeface="Calibri"/>
              <a:buNone/>
              <a:defRPr/>
            </a:lvl6pPr>
            <a:lvl7pPr lvl="6" algn="ctr">
              <a:spcBef>
                <a:spcPts val="0"/>
              </a:spcBef>
              <a:spcAft>
                <a:spcPts val="0"/>
              </a:spcAft>
              <a:buClr>
                <a:schemeClr val="dk1"/>
              </a:buClr>
              <a:buSzPts val="1400"/>
              <a:buFont typeface="Calibri"/>
              <a:buNone/>
              <a:defRPr/>
            </a:lvl7pPr>
            <a:lvl8pPr lvl="7" algn="ctr">
              <a:spcBef>
                <a:spcPts val="0"/>
              </a:spcBef>
              <a:spcAft>
                <a:spcPts val="0"/>
              </a:spcAft>
              <a:buClr>
                <a:schemeClr val="dk1"/>
              </a:buClr>
              <a:buSzPts val="1400"/>
              <a:buFont typeface="Calibri"/>
              <a:buNone/>
              <a:defRPr/>
            </a:lvl8pPr>
            <a:lvl9pPr lvl="8" algn="ctr">
              <a:spcBef>
                <a:spcPts val="0"/>
              </a:spcBef>
              <a:spcAft>
                <a:spcPts val="0"/>
              </a:spcAft>
              <a:buClr>
                <a:schemeClr val="dk1"/>
              </a:buClr>
              <a:buSzPts val="1400"/>
              <a:buFont typeface="Calibri"/>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4"/>
        <p:cNvGrpSpPr/>
        <p:nvPr/>
      </p:nvGrpSpPr>
      <p:grpSpPr>
        <a:xfrm>
          <a:off x="0" y="0"/>
          <a:ext cx="0" cy="0"/>
          <a:chOff x="0" y="0"/>
          <a:chExt cx="0" cy="0"/>
        </a:xfrm>
      </p:grpSpPr>
      <p:sp>
        <p:nvSpPr>
          <p:cNvPr id="35" name="Google Shape;35;p4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Text and Clip Art" type="txAndClipArt">
  <p:cSld name="TEXT_AND_CLIPART">
    <p:spTree>
      <p:nvGrpSpPr>
        <p:cNvPr id="1" name="Shape 38"/>
        <p:cNvGrpSpPr/>
        <p:nvPr/>
      </p:nvGrpSpPr>
      <p:grpSpPr>
        <a:xfrm>
          <a:off x="0" y="0"/>
          <a:ext cx="0" cy="0"/>
          <a:chOff x="0" y="0"/>
          <a:chExt cx="0" cy="0"/>
        </a:xfrm>
      </p:grpSpPr>
      <p:sp>
        <p:nvSpPr>
          <p:cNvPr id="39" name="Google Shape;39;p44"/>
          <p:cNvSpPr txBox="1">
            <a:spLocks noGrp="1"/>
          </p:cNvSpPr>
          <p:nvPr>
            <p:ph type="title"/>
          </p:nvPr>
        </p:nvSpPr>
        <p:spPr>
          <a:xfrm>
            <a:off x="1143000" y="533400"/>
            <a:ext cx="6934200" cy="1219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44"/>
          <p:cNvSpPr txBox="1">
            <a:spLocks noGrp="1"/>
          </p:cNvSpPr>
          <p:nvPr>
            <p:ph type="body" idx="1"/>
          </p:nvPr>
        </p:nvSpPr>
        <p:spPr>
          <a:xfrm>
            <a:off x="1143000" y="1752600"/>
            <a:ext cx="3390900" cy="43783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1" name="Google Shape;41;p44"/>
          <p:cNvSpPr>
            <a:spLocks noGrp="1"/>
          </p:cNvSpPr>
          <p:nvPr>
            <p:ph type="clipArt" idx="2"/>
          </p:nvPr>
        </p:nvSpPr>
        <p:spPr>
          <a:xfrm>
            <a:off x="4686300" y="1752600"/>
            <a:ext cx="3390900" cy="4378325"/>
          </a:xfrm>
          <a:prstGeom prst="rect">
            <a:avLst/>
          </a:prstGeom>
          <a:noFill/>
          <a:ln>
            <a:noFill/>
          </a:ln>
        </p:spPr>
      </p:sp>
      <p:sp>
        <p:nvSpPr>
          <p:cNvPr id="42" name="Google Shape;42;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4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4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8" name="Google Shape;48;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4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4" name="Google Shape;54;p4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5" name="Google Shape;55;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4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1" name="Google Shape;61;p4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2" name="Google Shape;62;p4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3" name="Google Shape;63;p4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4" name="Google Shape;64;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None/>
              <a:defRPr sz="1200">
                <a:solidFill>
                  <a:srgbClr val="888888"/>
                </a:solidFill>
                <a:latin typeface="Calibri"/>
                <a:ea typeface="Calibri"/>
                <a:cs typeface="Calibri"/>
                <a:sym typeface="Calibri"/>
              </a:defRPr>
            </a:lvl1pPr>
            <a:lvl2pPr marL="0" marR="0" lvl="1" indent="0" algn="r">
              <a:spcBef>
                <a:spcPts val="0"/>
              </a:spcBef>
              <a:spcAft>
                <a:spcPts val="0"/>
              </a:spcAft>
              <a:buNone/>
              <a:defRPr sz="1200">
                <a:solidFill>
                  <a:srgbClr val="888888"/>
                </a:solidFill>
                <a:latin typeface="Calibri"/>
                <a:ea typeface="Calibri"/>
                <a:cs typeface="Calibri"/>
                <a:sym typeface="Calibri"/>
              </a:defRPr>
            </a:lvl2pPr>
            <a:lvl3pPr marL="0" marR="0" lvl="2" indent="0" algn="r">
              <a:spcBef>
                <a:spcPts val="0"/>
              </a:spcBef>
              <a:spcAft>
                <a:spcPts val="0"/>
              </a:spcAft>
              <a:buNone/>
              <a:defRPr sz="1200">
                <a:solidFill>
                  <a:srgbClr val="888888"/>
                </a:solidFill>
                <a:latin typeface="Calibri"/>
                <a:ea typeface="Calibri"/>
                <a:cs typeface="Calibri"/>
                <a:sym typeface="Calibri"/>
              </a:defRPr>
            </a:lvl3pPr>
            <a:lvl4pPr marL="0" marR="0" lvl="3" indent="0" algn="r">
              <a:spcBef>
                <a:spcPts val="0"/>
              </a:spcBef>
              <a:spcAft>
                <a:spcPts val="0"/>
              </a:spcAft>
              <a:buNone/>
              <a:defRPr sz="1200">
                <a:solidFill>
                  <a:srgbClr val="888888"/>
                </a:solidFill>
                <a:latin typeface="Calibri"/>
                <a:ea typeface="Calibri"/>
                <a:cs typeface="Calibri"/>
                <a:sym typeface="Calibri"/>
              </a:defRPr>
            </a:lvl4pPr>
            <a:lvl5pPr marL="0" marR="0" lvl="4" indent="0" algn="r">
              <a:spcBef>
                <a:spcPts val="0"/>
              </a:spcBef>
              <a:spcAft>
                <a:spcPts val="0"/>
              </a:spcAft>
              <a:buNone/>
              <a:defRPr sz="1200">
                <a:solidFill>
                  <a:srgbClr val="888888"/>
                </a:solidFill>
                <a:latin typeface="Calibri"/>
                <a:ea typeface="Calibri"/>
                <a:cs typeface="Calibri"/>
                <a:sym typeface="Calibri"/>
              </a:defRPr>
            </a:lvl5pPr>
            <a:lvl6pPr marL="0" marR="0" lvl="5" indent="0" algn="r">
              <a:spcBef>
                <a:spcPts val="0"/>
              </a:spcBef>
              <a:spcAft>
                <a:spcPts val="0"/>
              </a:spcAft>
              <a:buNone/>
              <a:defRPr sz="1200">
                <a:solidFill>
                  <a:srgbClr val="888888"/>
                </a:solidFill>
                <a:latin typeface="Calibri"/>
                <a:ea typeface="Calibri"/>
                <a:cs typeface="Calibri"/>
                <a:sym typeface="Calibri"/>
              </a:defRPr>
            </a:lvl6pPr>
            <a:lvl7pPr marL="0" marR="0" lvl="6" indent="0" algn="r">
              <a:spcBef>
                <a:spcPts val="0"/>
              </a:spcBef>
              <a:spcAft>
                <a:spcPts val="0"/>
              </a:spcAft>
              <a:buNone/>
              <a:defRPr sz="1200">
                <a:solidFill>
                  <a:srgbClr val="888888"/>
                </a:solidFill>
                <a:latin typeface="Calibri"/>
                <a:ea typeface="Calibri"/>
                <a:cs typeface="Calibri"/>
                <a:sym typeface="Calibri"/>
              </a:defRPr>
            </a:lvl7pPr>
            <a:lvl8pPr marL="0" marR="0" lvl="7" indent="0" algn="r">
              <a:spcBef>
                <a:spcPts val="0"/>
              </a:spcBef>
              <a:spcAft>
                <a:spcPts val="0"/>
              </a:spcAft>
              <a:buNone/>
              <a:defRPr sz="1200">
                <a:solidFill>
                  <a:srgbClr val="888888"/>
                </a:solidFill>
                <a:latin typeface="Calibri"/>
                <a:ea typeface="Calibri"/>
                <a:cs typeface="Calibri"/>
                <a:sym typeface="Calibri"/>
              </a:defRPr>
            </a:lvl8pPr>
            <a:lvl9pPr marL="0" marR="0" lvl="8" indent="0" algn="r">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3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3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3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8"/>
        <p:cNvGrpSpPr/>
        <p:nvPr/>
      </p:nvGrpSpPr>
      <p:grpSpPr>
        <a:xfrm>
          <a:off x="0" y="0"/>
          <a:ext cx="0" cy="0"/>
          <a:chOff x="0" y="0"/>
          <a:chExt cx="0" cy="0"/>
        </a:xfrm>
      </p:grpSpPr>
      <p:sp>
        <p:nvSpPr>
          <p:cNvPr id="99" name="Google Shape;99;p3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0" name="Google Shape;100;p3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01" name="Google Shape;101;p3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888888"/>
              </a:buClr>
              <a:buSzPts val="1400"/>
              <a:buFont typeface="Calibri"/>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2" name="Google Shape;102;p3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888888"/>
              </a:buClr>
              <a:buSzPts val="1400"/>
              <a:buFont typeface="Calibri"/>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3" name="Google Shape;103;p3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4"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1" descr="papbslogo.jpg"/>
          <p:cNvPicPr preferRelativeResize="0"/>
          <p:nvPr/>
        </p:nvPicPr>
        <p:blipFill rotWithShape="1">
          <a:blip r:embed="rId3">
            <a:alphaModFix/>
          </a:blip>
          <a:srcRect/>
          <a:stretch/>
        </p:blipFill>
        <p:spPr>
          <a:xfrm>
            <a:off x="0" y="0"/>
            <a:ext cx="9144000" cy="2209800"/>
          </a:xfrm>
          <a:prstGeom prst="rect">
            <a:avLst/>
          </a:prstGeom>
          <a:noFill/>
          <a:ln>
            <a:noFill/>
          </a:ln>
        </p:spPr>
      </p:pic>
      <p:sp>
        <p:nvSpPr>
          <p:cNvPr id="182" name="Google Shape;182;p1"/>
          <p:cNvSpPr txBox="1">
            <a:spLocks noGrp="1"/>
          </p:cNvSpPr>
          <p:nvPr>
            <p:ph type="subTitle" idx="1"/>
          </p:nvPr>
        </p:nvSpPr>
        <p:spPr>
          <a:xfrm>
            <a:off x="3886200" y="5029200"/>
            <a:ext cx="4724400" cy="1371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p>
          <a:p>
            <a:pPr marL="0" lvl="0" indent="0" algn="ctr" rtl="0">
              <a:spcBef>
                <a:spcPts val="640"/>
              </a:spcBef>
              <a:spcAft>
                <a:spcPts val="0"/>
              </a:spcAft>
              <a:buClr>
                <a:srgbClr val="888888"/>
              </a:buClr>
              <a:buSzPts val="3200"/>
              <a:buNone/>
            </a:pPr>
            <a:endParaRPr/>
          </a:p>
          <a:p>
            <a:pPr marL="0" lvl="0" indent="0" algn="ctr" rtl="0">
              <a:spcBef>
                <a:spcPts val="640"/>
              </a:spcBef>
              <a:spcAft>
                <a:spcPts val="0"/>
              </a:spcAft>
              <a:buClr>
                <a:srgbClr val="888888"/>
              </a:buClr>
              <a:buSzPts val="3200"/>
              <a:buNone/>
            </a:pPr>
            <a:endParaRPr/>
          </a:p>
        </p:txBody>
      </p:sp>
      <p:pic>
        <p:nvPicPr>
          <p:cNvPr id="183" name="Google Shape;183;p1" descr=" "/>
          <p:cNvPicPr preferRelativeResize="0"/>
          <p:nvPr/>
        </p:nvPicPr>
        <p:blipFill rotWithShape="1">
          <a:blip r:embed="rId4">
            <a:alphaModFix/>
          </a:blip>
          <a:srcRect/>
          <a:stretch/>
        </p:blipFill>
        <p:spPr>
          <a:xfrm>
            <a:off x="0" y="4038600"/>
            <a:ext cx="3476625" cy="2290482"/>
          </a:xfrm>
          <a:prstGeom prst="rect">
            <a:avLst/>
          </a:prstGeom>
          <a:noFill/>
          <a:ln>
            <a:noFill/>
          </a:ln>
          <a:effectLst>
            <a:outerShdw blurRad="184150" dist="241300" dir="11520000" sx="110000" sy="110000" algn="ctr">
              <a:srgbClr val="000000">
                <a:alpha val="17647"/>
              </a:srgbClr>
            </a:outerShdw>
          </a:effectLst>
        </p:spPr>
      </p:pic>
      <p:sp>
        <p:nvSpPr>
          <p:cNvPr id="184" name="Google Shape;184;p1"/>
          <p:cNvSpPr txBox="1"/>
          <p:nvPr/>
        </p:nvSpPr>
        <p:spPr>
          <a:xfrm>
            <a:off x="737260" y="2209800"/>
            <a:ext cx="7772400" cy="2133599"/>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Calibri"/>
              <a:buNone/>
            </a:pPr>
            <a:r>
              <a:rPr lang="en-US" sz="3200" b="0" i="0" u="none" strike="noStrike" cap="none">
                <a:solidFill>
                  <a:schemeClr val="dk1"/>
                </a:solidFill>
                <a:latin typeface="Calibri"/>
                <a:ea typeface="Calibri"/>
                <a:cs typeface="Calibri"/>
                <a:sym typeface="Calibri"/>
              </a:rPr>
              <a:t>Establishing District Level Support and School Readiness for SWPBIS Implementation</a:t>
            </a:r>
            <a:endParaRPr/>
          </a:p>
        </p:txBody>
      </p:sp>
      <p:sp>
        <p:nvSpPr>
          <p:cNvPr id="185" name="Google Shape;185;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15"/>
          <p:cNvSpPr txBox="1">
            <a:spLocks noGrp="1"/>
          </p:cNvSpPr>
          <p:nvPr>
            <p:ph type="title" idx="4294967295"/>
          </p:nvPr>
        </p:nvSpPr>
        <p:spPr>
          <a:xfrm>
            <a:off x="762000" y="533400"/>
            <a:ext cx="7620000" cy="838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i="1"/>
              <a:t>Strong Administrative Support</a:t>
            </a:r>
            <a:endParaRPr/>
          </a:p>
        </p:txBody>
      </p:sp>
      <p:sp>
        <p:nvSpPr>
          <p:cNvPr id="351" name="Google Shape;351;p15"/>
          <p:cNvSpPr txBox="1">
            <a:spLocks noGrp="1"/>
          </p:cNvSpPr>
          <p:nvPr>
            <p:ph type="body" idx="4294967295"/>
          </p:nvPr>
        </p:nvSpPr>
        <p:spPr>
          <a:xfrm>
            <a:off x="914400" y="1752600"/>
            <a:ext cx="8001000" cy="3729038"/>
          </a:xfrm>
          <a:prstGeom prst="rect">
            <a:avLst/>
          </a:prstGeom>
          <a:noFill/>
          <a:ln>
            <a:noFill/>
          </a:ln>
        </p:spPr>
        <p:txBody>
          <a:bodyPr spcFirstLastPara="1" wrap="square" lIns="91425" tIns="45700" rIns="91425" bIns="45700" anchor="t" anchorCtr="0">
            <a:noAutofit/>
          </a:bodyPr>
          <a:lstStyle/>
          <a:p>
            <a:pPr marL="1143000" lvl="2" indent="-76200" algn="l" rtl="0">
              <a:lnSpc>
                <a:spcPct val="85000"/>
              </a:lnSpc>
              <a:spcBef>
                <a:spcPts val="0"/>
              </a:spcBef>
              <a:spcAft>
                <a:spcPts val="0"/>
              </a:spcAft>
              <a:buClr>
                <a:schemeClr val="dk1"/>
              </a:buClr>
              <a:buSzPts val="2400"/>
              <a:buNone/>
            </a:pPr>
            <a:endParaRPr b="1"/>
          </a:p>
          <a:p>
            <a:pPr marL="342900" lvl="0" indent="-342900" algn="l" rtl="0">
              <a:lnSpc>
                <a:spcPct val="90000"/>
              </a:lnSpc>
              <a:spcBef>
                <a:spcPts val="640"/>
              </a:spcBef>
              <a:spcAft>
                <a:spcPts val="0"/>
              </a:spcAft>
              <a:buClr>
                <a:schemeClr val="dk1"/>
              </a:buClr>
              <a:buSzPts val="3200"/>
              <a:buChar char="•"/>
            </a:pPr>
            <a:r>
              <a:rPr lang="en-US"/>
              <a:t>Minimum of 3 year commitment to the project</a:t>
            </a:r>
            <a:endParaRPr/>
          </a:p>
          <a:p>
            <a:pPr marL="342900" lvl="0" indent="-139700" algn="l" rtl="0">
              <a:lnSpc>
                <a:spcPct val="90000"/>
              </a:lnSpc>
              <a:spcBef>
                <a:spcPts val="640"/>
              </a:spcBef>
              <a:spcAft>
                <a:spcPts val="0"/>
              </a:spcAft>
              <a:buClr>
                <a:schemeClr val="dk1"/>
              </a:buClr>
              <a:buSzPts val="3200"/>
              <a:buNone/>
            </a:pPr>
            <a:endParaRPr/>
          </a:p>
          <a:p>
            <a:pPr marL="342900" lvl="0" indent="-342900" algn="l" rtl="0">
              <a:lnSpc>
                <a:spcPct val="90000"/>
              </a:lnSpc>
              <a:spcBef>
                <a:spcPts val="640"/>
              </a:spcBef>
              <a:spcAft>
                <a:spcPts val="0"/>
              </a:spcAft>
              <a:buClr>
                <a:schemeClr val="dk1"/>
              </a:buClr>
              <a:buSzPts val="3200"/>
              <a:buChar char="•"/>
            </a:pPr>
            <a:r>
              <a:rPr lang="en-US"/>
              <a:t>Provide consistent support for team meetings</a:t>
            </a:r>
            <a:endParaRPr/>
          </a:p>
          <a:p>
            <a:pPr marL="342900" lvl="0" indent="-139700" algn="l" rtl="0">
              <a:lnSpc>
                <a:spcPct val="90000"/>
              </a:lnSpc>
              <a:spcBef>
                <a:spcPts val="640"/>
              </a:spcBef>
              <a:spcAft>
                <a:spcPts val="0"/>
              </a:spcAft>
              <a:buClr>
                <a:schemeClr val="dk1"/>
              </a:buClr>
              <a:buSzPts val="3200"/>
              <a:buNone/>
            </a:pPr>
            <a:endParaRPr/>
          </a:p>
          <a:p>
            <a:pPr marL="342900" lvl="0" indent="-342900" algn="l" rtl="0">
              <a:lnSpc>
                <a:spcPct val="90000"/>
              </a:lnSpc>
              <a:spcBef>
                <a:spcPts val="640"/>
              </a:spcBef>
              <a:spcAft>
                <a:spcPts val="0"/>
              </a:spcAft>
              <a:buClr>
                <a:schemeClr val="dk1"/>
              </a:buClr>
              <a:buSzPts val="3200"/>
              <a:buChar char="•"/>
            </a:pPr>
            <a:r>
              <a:rPr lang="en-US"/>
              <a:t>Provide access building discipline data (office referrals)</a:t>
            </a:r>
            <a:endParaRPr/>
          </a:p>
          <a:p>
            <a:pPr marL="342900" lvl="0" indent="-139700" algn="l" rtl="0">
              <a:lnSpc>
                <a:spcPct val="90000"/>
              </a:lnSpc>
              <a:spcBef>
                <a:spcPts val="640"/>
              </a:spcBef>
              <a:spcAft>
                <a:spcPts val="0"/>
              </a:spcAft>
              <a:buClr>
                <a:schemeClr val="dk1"/>
              </a:buClr>
              <a:buSzPts val="3200"/>
              <a:buNone/>
            </a:pPr>
            <a:endParaRPr/>
          </a:p>
        </p:txBody>
      </p:sp>
      <p:sp>
        <p:nvSpPr>
          <p:cNvPr id="352" name="Google Shape;352;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20"/>
          <p:cNvSpPr txBox="1">
            <a:spLocks noGrp="1"/>
          </p:cNvSpPr>
          <p:nvPr>
            <p:ph type="title"/>
          </p:nvPr>
        </p:nvSpPr>
        <p:spPr>
          <a:xfrm>
            <a:off x="990600" y="457200"/>
            <a:ext cx="7239000" cy="990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800" i="1"/>
              <a:t>Tier 1: School-wide Interventions</a:t>
            </a:r>
            <a:endParaRPr/>
          </a:p>
        </p:txBody>
      </p:sp>
      <p:sp>
        <p:nvSpPr>
          <p:cNvPr id="391" name="Google Shape;391;p20"/>
          <p:cNvSpPr txBox="1">
            <a:spLocks noGrp="1"/>
          </p:cNvSpPr>
          <p:nvPr>
            <p:ph type="body" idx="1"/>
          </p:nvPr>
        </p:nvSpPr>
        <p:spPr>
          <a:xfrm>
            <a:off x="381000" y="1524000"/>
            <a:ext cx="6858000" cy="4724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000"/>
              <a:buChar char="•"/>
            </a:pPr>
            <a:r>
              <a:rPr lang="en-US" sz="3000" dirty="0"/>
              <a:t>Target the entire student body</a:t>
            </a:r>
            <a:endParaRPr dirty="0"/>
          </a:p>
          <a:p>
            <a:pPr marL="342900" lvl="0" indent="-342900" algn="l" rtl="0">
              <a:spcBef>
                <a:spcPts val="600"/>
              </a:spcBef>
              <a:spcAft>
                <a:spcPts val="0"/>
              </a:spcAft>
              <a:buClr>
                <a:schemeClr val="dk1"/>
              </a:buClr>
              <a:buSzPts val="3000"/>
              <a:buChar char="•"/>
            </a:pPr>
            <a:r>
              <a:rPr lang="en-US" sz="3000" dirty="0"/>
              <a:t>Proactive, preventive approach</a:t>
            </a:r>
            <a:endParaRPr dirty="0"/>
          </a:p>
          <a:p>
            <a:pPr marL="342900" lvl="0" indent="-342900" algn="l" rtl="0">
              <a:spcBef>
                <a:spcPts val="600"/>
              </a:spcBef>
              <a:spcAft>
                <a:spcPts val="0"/>
              </a:spcAft>
              <a:buClr>
                <a:schemeClr val="dk1"/>
              </a:buClr>
              <a:buSzPts val="3000"/>
              <a:buChar char="•"/>
            </a:pPr>
            <a:r>
              <a:rPr lang="en-US" sz="3000" dirty="0"/>
              <a:t>Well designed rules, routines, and physical arrangements</a:t>
            </a:r>
            <a:endParaRPr dirty="0"/>
          </a:p>
          <a:p>
            <a:pPr marL="342900" lvl="0" indent="-342900" algn="l" rtl="0">
              <a:spcBef>
                <a:spcPts val="600"/>
              </a:spcBef>
              <a:spcAft>
                <a:spcPts val="0"/>
              </a:spcAft>
              <a:buClr>
                <a:schemeClr val="dk1"/>
              </a:buClr>
              <a:buSzPts val="3000"/>
              <a:buChar char="•"/>
            </a:pPr>
            <a:r>
              <a:rPr lang="en-US" sz="3000" dirty="0"/>
              <a:t>Clear expectations in all locations including non-instructional (bus, halls, cafeteria)</a:t>
            </a:r>
            <a:endParaRPr dirty="0"/>
          </a:p>
          <a:p>
            <a:pPr marL="342900" lvl="0" indent="-342900" algn="l" rtl="0">
              <a:spcBef>
                <a:spcPts val="600"/>
              </a:spcBef>
              <a:spcAft>
                <a:spcPts val="0"/>
              </a:spcAft>
              <a:buClr>
                <a:schemeClr val="dk1"/>
              </a:buClr>
              <a:buSzPts val="3000"/>
              <a:buChar char="•"/>
            </a:pPr>
            <a:r>
              <a:rPr lang="en-US" sz="3000" dirty="0"/>
              <a:t>“Everyone knows the rules.”</a:t>
            </a:r>
            <a:endParaRPr dirty="0"/>
          </a:p>
        </p:txBody>
      </p:sp>
      <p:pic>
        <p:nvPicPr>
          <p:cNvPr id="392" name="Google Shape;392;p20"/>
          <p:cNvPicPr preferRelativeResize="0">
            <a:picLocks noGrp="1"/>
          </p:cNvPicPr>
          <p:nvPr>
            <p:ph type="clipArt" idx="2"/>
          </p:nvPr>
        </p:nvPicPr>
        <p:blipFill rotWithShape="1">
          <a:blip r:embed="rId3">
            <a:alphaModFix/>
          </a:blip>
          <a:srcRect/>
          <a:stretch/>
        </p:blipFill>
        <p:spPr>
          <a:xfrm>
            <a:off x="6934200" y="4648200"/>
            <a:ext cx="1754365" cy="1219200"/>
          </a:xfrm>
          <a:prstGeom prst="rect">
            <a:avLst/>
          </a:prstGeom>
          <a:noFill/>
          <a:ln>
            <a:noFill/>
          </a:ln>
        </p:spPr>
      </p:pic>
      <p:sp>
        <p:nvSpPr>
          <p:cNvPr id="393" name="Google Shape;393;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 name="Title 2">
            <a:extLst>
              <a:ext uri="{FF2B5EF4-FFF2-40B4-BE49-F238E27FC236}">
                <a16:creationId xmlns:a16="http://schemas.microsoft.com/office/drawing/2014/main" id="{2AE8E1CF-3293-48F5-8C2F-27F370B57A6D}"/>
              </a:ext>
            </a:extLst>
          </p:cNvPr>
          <p:cNvSpPr>
            <a:spLocks noGrp="1"/>
          </p:cNvSpPr>
          <p:nvPr>
            <p:ph type="title"/>
          </p:nvPr>
        </p:nvSpPr>
        <p:spPr/>
        <p:txBody>
          <a:bodyPr/>
          <a:lstStyle/>
          <a:p>
            <a:r>
              <a:rPr lang="en-US" dirty="0"/>
              <a:t>Implementing Tier 1</a:t>
            </a:r>
          </a:p>
        </p:txBody>
      </p:sp>
      <p:sp>
        <p:nvSpPr>
          <p:cNvPr id="358" name="Google Shape;358;p16"/>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3200"/>
              <a:buFont typeface="Calibri"/>
              <a:buNone/>
            </a:pPr>
            <a:r>
              <a:rPr lang="en-US" dirty="0"/>
              <a:t>Begin by forming a building level core team:</a:t>
            </a:r>
            <a:endParaRPr dirty="0"/>
          </a:p>
          <a:p>
            <a:pPr marL="342900" lvl="0" indent="-139700" algn="l" rtl="0">
              <a:lnSpc>
                <a:spcPct val="80000"/>
              </a:lnSpc>
              <a:spcBef>
                <a:spcPts val="640"/>
              </a:spcBef>
              <a:spcAft>
                <a:spcPts val="0"/>
              </a:spcAft>
              <a:buClr>
                <a:schemeClr val="dk1"/>
              </a:buClr>
              <a:buSzPts val="3200"/>
              <a:buNone/>
            </a:pPr>
            <a:endParaRPr dirty="0"/>
          </a:p>
          <a:p>
            <a:pPr marL="742950" lvl="1" indent="-285750" algn="l" rtl="0">
              <a:spcBef>
                <a:spcPts val="0"/>
              </a:spcBef>
              <a:spcAft>
                <a:spcPts val="0"/>
              </a:spcAft>
              <a:buClr>
                <a:schemeClr val="dk1"/>
              </a:buClr>
              <a:buSzPts val="2800"/>
              <a:buFont typeface="Noto Sans Symbols"/>
              <a:buChar char="▪"/>
            </a:pPr>
            <a:r>
              <a:rPr lang="en-US" dirty="0"/>
              <a:t>Administrator</a:t>
            </a:r>
            <a:endParaRPr dirty="0"/>
          </a:p>
          <a:p>
            <a:pPr marL="742950" lvl="1" indent="-285750" algn="l" rtl="0">
              <a:spcBef>
                <a:spcPts val="600"/>
              </a:spcBef>
              <a:spcAft>
                <a:spcPts val="0"/>
              </a:spcAft>
              <a:buClr>
                <a:schemeClr val="dk1"/>
              </a:buClr>
              <a:buSzPts val="2800"/>
              <a:buFont typeface="Noto Sans Symbols"/>
              <a:buChar char="▪"/>
            </a:pPr>
            <a:r>
              <a:rPr lang="en-US" dirty="0"/>
              <a:t>Grade / Department Representation</a:t>
            </a:r>
            <a:endParaRPr dirty="0"/>
          </a:p>
          <a:p>
            <a:pPr marL="742950" lvl="1" indent="-285750" algn="l" rtl="0">
              <a:spcBef>
                <a:spcPts val="600"/>
              </a:spcBef>
              <a:spcAft>
                <a:spcPts val="0"/>
              </a:spcAft>
              <a:buClr>
                <a:schemeClr val="dk1"/>
              </a:buClr>
              <a:buSzPts val="2800"/>
              <a:buFont typeface="Noto Sans Symbols"/>
              <a:buChar char="▪"/>
            </a:pPr>
            <a:r>
              <a:rPr lang="en-US" dirty="0"/>
              <a:t>Specialized Support</a:t>
            </a:r>
            <a:endParaRPr dirty="0"/>
          </a:p>
          <a:p>
            <a:pPr marL="742950" lvl="1" indent="-285750" algn="l" rtl="0">
              <a:spcBef>
                <a:spcPts val="600"/>
              </a:spcBef>
              <a:spcAft>
                <a:spcPts val="0"/>
              </a:spcAft>
              <a:buClr>
                <a:schemeClr val="dk1"/>
              </a:buClr>
              <a:buSzPts val="2800"/>
              <a:buFont typeface="Noto Sans Symbols"/>
              <a:buChar char="▪"/>
            </a:pPr>
            <a:r>
              <a:rPr lang="en-US" dirty="0"/>
              <a:t>Support Staff</a:t>
            </a:r>
            <a:endParaRPr dirty="0"/>
          </a:p>
          <a:p>
            <a:pPr marL="342900" lvl="0" indent="-165100" algn="l" rtl="0">
              <a:lnSpc>
                <a:spcPct val="70000"/>
              </a:lnSpc>
              <a:spcBef>
                <a:spcPts val="1160"/>
              </a:spcBef>
              <a:spcAft>
                <a:spcPts val="0"/>
              </a:spcAft>
              <a:buClr>
                <a:schemeClr val="dk1"/>
              </a:buClr>
              <a:buSzPts val="2800"/>
              <a:buNone/>
            </a:pPr>
            <a:endParaRPr sz="2800" dirty="0"/>
          </a:p>
        </p:txBody>
      </p:sp>
      <p:sp>
        <p:nvSpPr>
          <p:cNvPr id="361" name="Google Shape;361;p16"/>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18"/>
          <p:cNvSpPr txBox="1">
            <a:spLocks noGrp="1"/>
          </p:cNvSpPr>
          <p:nvPr>
            <p:ph type="title" idx="4294967295"/>
          </p:nvPr>
        </p:nvSpPr>
        <p:spPr>
          <a:xfrm>
            <a:off x="381000" y="381000"/>
            <a:ext cx="8305800" cy="1219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i="1" dirty="0"/>
              <a:t>All Faculty and Staff are Involved </a:t>
            </a:r>
            <a:endParaRPr dirty="0"/>
          </a:p>
        </p:txBody>
      </p:sp>
      <p:sp>
        <p:nvSpPr>
          <p:cNvPr id="375" name="Google Shape;375;p18"/>
          <p:cNvSpPr txBox="1">
            <a:spLocks noGrp="1"/>
          </p:cNvSpPr>
          <p:nvPr>
            <p:ph type="body" idx="4294967295"/>
          </p:nvPr>
        </p:nvSpPr>
        <p:spPr>
          <a:xfrm>
            <a:off x="838200" y="1981200"/>
            <a:ext cx="6934200" cy="414972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Complete Self-Assessment</a:t>
            </a:r>
            <a:endParaRPr dirty="0"/>
          </a:p>
          <a:p>
            <a:pPr marL="342900" lvl="0" indent="-342900" algn="l" rtl="0">
              <a:spcBef>
                <a:spcPts val="640"/>
              </a:spcBef>
              <a:spcAft>
                <a:spcPts val="0"/>
              </a:spcAft>
              <a:buClr>
                <a:schemeClr val="dk1"/>
              </a:buClr>
              <a:buSzPts val="3200"/>
              <a:buChar char="•"/>
            </a:pPr>
            <a:r>
              <a:rPr lang="en-US" dirty="0"/>
              <a:t>Provide Consensus</a:t>
            </a:r>
            <a:endParaRPr dirty="0"/>
          </a:p>
          <a:p>
            <a:pPr marL="342900" lvl="0" indent="-342900" algn="l" rtl="0">
              <a:spcBef>
                <a:spcPts val="640"/>
              </a:spcBef>
              <a:spcAft>
                <a:spcPts val="0"/>
              </a:spcAft>
              <a:buClr>
                <a:schemeClr val="dk1"/>
              </a:buClr>
              <a:buSzPts val="3200"/>
              <a:buChar char="•"/>
            </a:pPr>
            <a:r>
              <a:rPr lang="en-US" dirty="0"/>
              <a:t>Define Non Academic Setting Expectations</a:t>
            </a:r>
            <a:endParaRPr dirty="0"/>
          </a:p>
          <a:p>
            <a:pPr marL="342900" lvl="0" indent="-342900" algn="l" rtl="0">
              <a:spcBef>
                <a:spcPts val="640"/>
              </a:spcBef>
              <a:spcAft>
                <a:spcPts val="0"/>
              </a:spcAft>
              <a:buClr>
                <a:schemeClr val="dk1"/>
              </a:buClr>
              <a:buSzPts val="3200"/>
              <a:buChar char="•"/>
            </a:pPr>
            <a:r>
              <a:rPr lang="en-US" dirty="0"/>
              <a:t>Explicitly Teach and Reinforce the Expectations </a:t>
            </a:r>
            <a:endParaRPr dirty="0"/>
          </a:p>
          <a:p>
            <a:pPr marL="342900" lvl="0" indent="-342900" algn="l" rtl="0">
              <a:spcBef>
                <a:spcPts val="640"/>
              </a:spcBef>
              <a:spcAft>
                <a:spcPts val="0"/>
              </a:spcAft>
              <a:buClr>
                <a:schemeClr val="dk1"/>
              </a:buClr>
              <a:buSzPts val="3200"/>
              <a:buChar char="•"/>
            </a:pPr>
            <a:r>
              <a:rPr lang="en-US" dirty="0"/>
              <a:t>Participate in School-wide Events</a:t>
            </a:r>
            <a:endParaRPr dirty="0"/>
          </a:p>
        </p:txBody>
      </p:sp>
      <p:sp>
        <p:nvSpPr>
          <p:cNvPr id="376" name="Google Shape;376;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21"/>
          <p:cNvSpPr/>
          <p:nvPr/>
        </p:nvSpPr>
        <p:spPr>
          <a:xfrm>
            <a:off x="304800" y="533400"/>
            <a:ext cx="6324600" cy="5867400"/>
          </a:xfrm>
          <a:prstGeom prst="ellipse">
            <a:avLst/>
          </a:prstGeom>
          <a:solidFill>
            <a:srgbClr val="00CCFF"/>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0" name="Google Shape;400;p21"/>
          <p:cNvSpPr/>
          <p:nvPr/>
        </p:nvSpPr>
        <p:spPr>
          <a:xfrm rot="-7309006">
            <a:off x="973931" y="1005682"/>
            <a:ext cx="3319463" cy="2781300"/>
          </a:xfrm>
          <a:prstGeom prst="ellipse">
            <a:avLst/>
          </a:prstGeom>
          <a:solidFill>
            <a:srgbClr val="3366FF">
              <a:alpha val="49803"/>
            </a:srgbClr>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1"/>
          <p:cNvSpPr txBox="1"/>
          <p:nvPr/>
        </p:nvSpPr>
        <p:spPr>
          <a:xfrm rot="-1909006">
            <a:off x="1650319" y="1222718"/>
            <a:ext cx="1966676" cy="234721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402" name="Google Shape;402;p21"/>
          <p:cNvSpPr/>
          <p:nvPr/>
        </p:nvSpPr>
        <p:spPr>
          <a:xfrm rot="-8791245">
            <a:off x="2587625" y="2909888"/>
            <a:ext cx="3627438" cy="2781300"/>
          </a:xfrm>
          <a:prstGeom prst="ellipse">
            <a:avLst/>
          </a:prstGeom>
          <a:solidFill>
            <a:srgbClr val="3366FF">
              <a:alpha val="49803"/>
            </a:srgbClr>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3" name="Google Shape;403;p21"/>
          <p:cNvSpPr/>
          <p:nvPr/>
        </p:nvSpPr>
        <p:spPr>
          <a:xfrm rot="-1763793">
            <a:off x="536575" y="2687638"/>
            <a:ext cx="3609975" cy="2781300"/>
          </a:xfrm>
          <a:prstGeom prst="ellipse">
            <a:avLst/>
          </a:prstGeom>
          <a:solidFill>
            <a:srgbClr val="3366FF">
              <a:alpha val="49803"/>
            </a:srgbClr>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4" name="Google Shape;404;p21"/>
          <p:cNvSpPr txBox="1"/>
          <p:nvPr/>
        </p:nvSpPr>
        <p:spPr>
          <a:xfrm rot="2094803">
            <a:off x="706438" y="4113213"/>
            <a:ext cx="2386012" cy="822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Arial"/>
                <a:ea typeface="Arial"/>
                <a:cs typeface="Arial"/>
                <a:sym typeface="Arial"/>
              </a:rPr>
              <a:t>Non classroom</a:t>
            </a:r>
            <a:endParaRPr/>
          </a:p>
          <a:p>
            <a:pPr marL="0" marR="0" lvl="0" indent="0" algn="l" rtl="0">
              <a:spcBef>
                <a:spcPts val="0"/>
              </a:spcBef>
              <a:spcAft>
                <a:spcPts val="0"/>
              </a:spcAft>
              <a:buNone/>
            </a:pPr>
            <a:r>
              <a:rPr lang="en-US" sz="2400">
                <a:solidFill>
                  <a:schemeClr val="dk1"/>
                </a:solidFill>
                <a:latin typeface="Arial"/>
                <a:ea typeface="Arial"/>
                <a:cs typeface="Arial"/>
                <a:sym typeface="Arial"/>
              </a:rPr>
              <a:t>Setting Systems</a:t>
            </a:r>
            <a:endParaRPr/>
          </a:p>
        </p:txBody>
      </p:sp>
      <p:sp>
        <p:nvSpPr>
          <p:cNvPr id="405" name="Google Shape;405;p21"/>
          <p:cNvSpPr txBox="1"/>
          <p:nvPr/>
        </p:nvSpPr>
        <p:spPr>
          <a:xfrm rot="-1846958">
            <a:off x="1109663" y="1390650"/>
            <a:ext cx="2386012" cy="822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Arial"/>
                <a:ea typeface="Arial"/>
                <a:cs typeface="Arial"/>
                <a:sym typeface="Arial"/>
              </a:rPr>
              <a:t>Classroom</a:t>
            </a:r>
            <a:endParaRPr/>
          </a:p>
          <a:p>
            <a:pPr marL="0" marR="0" lvl="0" indent="0" algn="l" rtl="0">
              <a:spcBef>
                <a:spcPts val="0"/>
              </a:spcBef>
              <a:spcAft>
                <a:spcPts val="0"/>
              </a:spcAft>
              <a:buNone/>
            </a:pPr>
            <a:r>
              <a:rPr lang="en-US" sz="2400">
                <a:solidFill>
                  <a:schemeClr val="dk1"/>
                </a:solidFill>
                <a:latin typeface="Arial"/>
                <a:ea typeface="Arial"/>
                <a:cs typeface="Arial"/>
                <a:sym typeface="Arial"/>
              </a:rPr>
              <a:t>Setting Systems</a:t>
            </a:r>
            <a:endParaRPr/>
          </a:p>
        </p:txBody>
      </p:sp>
      <p:sp>
        <p:nvSpPr>
          <p:cNvPr id="406" name="Google Shape;406;p21"/>
          <p:cNvSpPr txBox="1"/>
          <p:nvPr/>
        </p:nvSpPr>
        <p:spPr>
          <a:xfrm rot="-858821">
            <a:off x="3582988" y="4304417"/>
            <a:ext cx="2681287"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a:solidFill>
                  <a:schemeClr val="dk1"/>
                </a:solidFill>
                <a:latin typeface="Arial"/>
                <a:ea typeface="Arial"/>
                <a:cs typeface="Arial"/>
                <a:sym typeface="Arial"/>
              </a:rPr>
              <a:t>Individual </a:t>
            </a:r>
            <a:endParaRPr/>
          </a:p>
          <a:p>
            <a:pPr marL="0" marR="0" lvl="0" indent="0" algn="ctr" rtl="0">
              <a:spcBef>
                <a:spcPts val="0"/>
              </a:spcBef>
              <a:spcAft>
                <a:spcPts val="0"/>
              </a:spcAft>
              <a:buNone/>
            </a:pPr>
            <a:r>
              <a:rPr lang="en-US" sz="2400">
                <a:solidFill>
                  <a:schemeClr val="dk1"/>
                </a:solidFill>
                <a:latin typeface="Arial"/>
                <a:ea typeface="Arial"/>
                <a:cs typeface="Arial"/>
                <a:sym typeface="Arial"/>
              </a:rPr>
              <a:t>Student</a:t>
            </a:r>
            <a:endParaRPr/>
          </a:p>
          <a:p>
            <a:pPr marL="0" marR="0" lvl="0" indent="0" algn="ctr" rtl="0">
              <a:spcBef>
                <a:spcPts val="0"/>
              </a:spcBef>
              <a:spcAft>
                <a:spcPts val="0"/>
              </a:spcAft>
              <a:buNone/>
            </a:pPr>
            <a:r>
              <a:rPr lang="en-US" sz="2400">
                <a:solidFill>
                  <a:schemeClr val="dk1"/>
                </a:solidFill>
                <a:latin typeface="Arial"/>
                <a:ea typeface="Arial"/>
                <a:cs typeface="Arial"/>
                <a:sym typeface="Arial"/>
              </a:rPr>
              <a:t>Systems</a:t>
            </a:r>
            <a:endParaRPr/>
          </a:p>
        </p:txBody>
      </p:sp>
      <p:sp>
        <p:nvSpPr>
          <p:cNvPr id="407" name="Google Shape;407;p21"/>
          <p:cNvSpPr txBox="1"/>
          <p:nvPr/>
        </p:nvSpPr>
        <p:spPr>
          <a:xfrm rot="174475">
            <a:off x="2438400" y="5562600"/>
            <a:ext cx="1847850" cy="822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Arial"/>
                <a:ea typeface="Arial"/>
                <a:cs typeface="Arial"/>
                <a:sym typeface="Arial"/>
              </a:rPr>
              <a:t>School-wide</a:t>
            </a:r>
            <a:endParaRPr/>
          </a:p>
          <a:p>
            <a:pPr marL="0" marR="0" lvl="0" indent="0" algn="l" rtl="0">
              <a:spcBef>
                <a:spcPts val="0"/>
              </a:spcBef>
              <a:spcAft>
                <a:spcPts val="0"/>
              </a:spcAft>
              <a:buNone/>
            </a:pPr>
            <a:r>
              <a:rPr lang="en-US" sz="2400">
                <a:solidFill>
                  <a:schemeClr val="dk1"/>
                </a:solidFill>
                <a:latin typeface="Arial"/>
                <a:ea typeface="Arial"/>
                <a:cs typeface="Arial"/>
                <a:sym typeface="Arial"/>
              </a:rPr>
              <a:t>Systems</a:t>
            </a:r>
            <a:endParaRPr/>
          </a:p>
        </p:txBody>
      </p:sp>
      <p:sp>
        <p:nvSpPr>
          <p:cNvPr id="408" name="Google Shape;408;p21"/>
          <p:cNvSpPr/>
          <p:nvPr/>
        </p:nvSpPr>
        <p:spPr>
          <a:xfrm>
            <a:off x="6477000" y="0"/>
            <a:ext cx="2667000" cy="20574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600" b="1" i="1">
                <a:solidFill>
                  <a:srgbClr val="FF0000"/>
                </a:solidFill>
                <a:latin typeface="Arial"/>
                <a:ea typeface="Arial"/>
                <a:cs typeface="Arial"/>
                <a:sym typeface="Arial"/>
              </a:rPr>
              <a:t>Research to Practice</a:t>
            </a:r>
            <a:endParaRPr/>
          </a:p>
        </p:txBody>
      </p:sp>
      <p:sp>
        <p:nvSpPr>
          <p:cNvPr id="409" name="Google Shape;409;p21"/>
          <p:cNvSpPr/>
          <p:nvPr/>
        </p:nvSpPr>
        <p:spPr>
          <a:xfrm rot="-4143922">
            <a:off x="2998787" y="1200151"/>
            <a:ext cx="3248025" cy="2781300"/>
          </a:xfrm>
          <a:prstGeom prst="ellipse">
            <a:avLst/>
          </a:prstGeom>
          <a:solidFill>
            <a:srgbClr val="3366FF">
              <a:alpha val="49803"/>
            </a:srgbClr>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1"/>
          <p:cNvSpPr txBox="1"/>
          <p:nvPr/>
        </p:nvSpPr>
        <p:spPr>
          <a:xfrm rot="1256078">
            <a:off x="3639450" y="1442450"/>
            <a:ext cx="1966676" cy="22967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411" name="Google Shape;411;p21"/>
          <p:cNvSpPr txBox="1"/>
          <p:nvPr/>
        </p:nvSpPr>
        <p:spPr>
          <a:xfrm rot="1318126">
            <a:off x="4058829" y="1283754"/>
            <a:ext cx="1742699"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chemeClr val="dk1"/>
                </a:solidFill>
                <a:latin typeface="Arial"/>
                <a:ea typeface="Arial"/>
                <a:cs typeface="Arial"/>
                <a:sym typeface="Arial"/>
              </a:rPr>
              <a:t>Family</a:t>
            </a:r>
            <a:endParaRPr dirty="0"/>
          </a:p>
          <a:p>
            <a:pPr marL="0" marR="0" lvl="0" indent="0" algn="ctr" rtl="0">
              <a:spcBef>
                <a:spcPts val="0"/>
              </a:spcBef>
              <a:spcAft>
                <a:spcPts val="0"/>
              </a:spcAft>
              <a:buNone/>
            </a:pPr>
            <a:r>
              <a:rPr lang="en-US" sz="2000" dirty="0">
                <a:solidFill>
                  <a:schemeClr val="dk1"/>
                </a:solidFill>
                <a:latin typeface="Arial"/>
                <a:ea typeface="Arial"/>
                <a:cs typeface="Arial"/>
                <a:sym typeface="Arial"/>
              </a:rPr>
              <a:t>&amp;</a:t>
            </a:r>
            <a:r>
              <a:rPr lang="en-US" sz="2400" dirty="0">
                <a:solidFill>
                  <a:schemeClr val="dk1"/>
                </a:solidFill>
                <a:latin typeface="Arial"/>
                <a:ea typeface="Arial"/>
                <a:cs typeface="Arial"/>
                <a:sym typeface="Arial"/>
              </a:rPr>
              <a:t> </a:t>
            </a:r>
            <a:endParaRPr dirty="0"/>
          </a:p>
          <a:p>
            <a:pPr marL="0" marR="0" lvl="0" indent="0" algn="ctr" rtl="0">
              <a:spcBef>
                <a:spcPts val="0"/>
              </a:spcBef>
              <a:spcAft>
                <a:spcPts val="0"/>
              </a:spcAft>
              <a:buNone/>
            </a:pPr>
            <a:r>
              <a:rPr lang="en-US" sz="2400" dirty="0">
                <a:solidFill>
                  <a:schemeClr val="dk1"/>
                </a:solidFill>
                <a:latin typeface="Arial"/>
                <a:ea typeface="Arial"/>
                <a:cs typeface="Arial"/>
                <a:sym typeface="Arial"/>
              </a:rPr>
              <a:t>Community</a:t>
            </a:r>
            <a:endParaRPr dirty="0"/>
          </a:p>
          <a:p>
            <a:pPr marL="0" marR="0" lvl="0" indent="0" algn="ctr" rtl="0">
              <a:spcBef>
                <a:spcPts val="0"/>
              </a:spcBef>
              <a:spcAft>
                <a:spcPts val="0"/>
              </a:spcAft>
              <a:buNone/>
            </a:pPr>
            <a:r>
              <a:rPr lang="en-US" sz="2400" dirty="0">
                <a:solidFill>
                  <a:schemeClr val="dk1"/>
                </a:solidFill>
                <a:latin typeface="Arial"/>
                <a:ea typeface="Arial"/>
                <a:cs typeface="Arial"/>
                <a:sym typeface="Arial"/>
              </a:rPr>
              <a:t>Systems</a:t>
            </a:r>
            <a:endParaRPr dirty="0"/>
          </a:p>
        </p:txBody>
      </p:sp>
      <p:sp>
        <p:nvSpPr>
          <p:cNvPr id="412" name="Google Shape;412;p21"/>
          <p:cNvSpPr/>
          <p:nvPr/>
        </p:nvSpPr>
        <p:spPr>
          <a:xfrm rot="765384">
            <a:off x="4171656" y="6013835"/>
            <a:ext cx="2209800" cy="762000"/>
          </a:xfrm>
          <a:prstGeom prst="leftArrow">
            <a:avLst>
              <a:gd name="adj1" fmla="val 50000"/>
              <a:gd name="adj2" fmla="val 72500"/>
            </a:avLst>
          </a:prstGeom>
          <a:solidFill>
            <a:srgbClr val="FF00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3" name="Google Shape;413;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p25"/>
          <p:cNvSpPr txBox="1">
            <a:spLocks noGrp="1"/>
          </p:cNvSpPr>
          <p:nvPr>
            <p:ph type="title"/>
          </p:nvPr>
        </p:nvSpPr>
        <p:spPr>
          <a:xfrm>
            <a:off x="457200" y="304800"/>
            <a:ext cx="8153400" cy="762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i="1"/>
              <a:t>Tier 2: Targeted Interventions</a:t>
            </a:r>
            <a:endParaRPr/>
          </a:p>
        </p:txBody>
      </p:sp>
      <p:sp>
        <p:nvSpPr>
          <p:cNvPr id="449" name="Google Shape;449;p25"/>
          <p:cNvSpPr txBox="1">
            <a:spLocks noGrp="1"/>
          </p:cNvSpPr>
          <p:nvPr>
            <p:ph type="body" idx="1"/>
          </p:nvPr>
        </p:nvSpPr>
        <p:spPr>
          <a:xfrm>
            <a:off x="685800" y="1600200"/>
            <a:ext cx="7924800" cy="4724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600"/>
              <a:buNone/>
            </a:pPr>
            <a:r>
              <a:rPr lang="en-US" sz="3600"/>
              <a:t>For students at-risk </a:t>
            </a:r>
            <a:r>
              <a:rPr lang="en-US" sz="2400"/>
              <a:t>(10-15%)</a:t>
            </a:r>
            <a:endParaRPr/>
          </a:p>
          <a:p>
            <a:pPr marL="0" lvl="0" indent="0" algn="l" rtl="0">
              <a:spcBef>
                <a:spcPts val="0"/>
              </a:spcBef>
              <a:spcAft>
                <a:spcPts val="0"/>
              </a:spcAft>
              <a:buClr>
                <a:schemeClr val="dk1"/>
              </a:buClr>
              <a:buSzPts val="2400"/>
              <a:buNone/>
            </a:pPr>
            <a:endParaRPr sz="2400"/>
          </a:p>
          <a:p>
            <a:pPr marL="742950" lvl="1" indent="-285750" algn="l" rtl="0">
              <a:spcBef>
                <a:spcPts val="0"/>
              </a:spcBef>
              <a:spcAft>
                <a:spcPts val="0"/>
              </a:spcAft>
              <a:buClr>
                <a:schemeClr val="dk1"/>
              </a:buClr>
              <a:buSzPts val="2800"/>
              <a:buFont typeface="Arial"/>
              <a:buChar char="•"/>
            </a:pPr>
            <a:r>
              <a:rPr lang="en-US"/>
              <a:t>More intervention by adult(s)</a:t>
            </a:r>
            <a:endParaRPr/>
          </a:p>
          <a:p>
            <a:pPr marL="742950" lvl="1" indent="-285750" algn="l" rtl="0">
              <a:spcBef>
                <a:spcPts val="900"/>
              </a:spcBef>
              <a:spcAft>
                <a:spcPts val="0"/>
              </a:spcAft>
              <a:buClr>
                <a:schemeClr val="dk1"/>
              </a:buClr>
              <a:buSzPts val="2800"/>
              <a:buFont typeface="Arial"/>
              <a:buChar char="•"/>
            </a:pPr>
            <a:r>
              <a:rPr lang="en-US"/>
              <a:t>Intensified instruction and explicit, guided practice</a:t>
            </a:r>
            <a:endParaRPr/>
          </a:p>
          <a:p>
            <a:pPr marL="742950" lvl="1" indent="-285750" algn="l" rtl="0">
              <a:spcBef>
                <a:spcPts val="900"/>
              </a:spcBef>
              <a:spcAft>
                <a:spcPts val="0"/>
              </a:spcAft>
              <a:buClr>
                <a:schemeClr val="dk1"/>
              </a:buClr>
              <a:buSzPts val="2800"/>
              <a:buFont typeface="Arial"/>
              <a:buChar char="•"/>
            </a:pPr>
            <a:r>
              <a:rPr lang="en-US"/>
              <a:t>Increased use of cues and prompts</a:t>
            </a:r>
            <a:endParaRPr/>
          </a:p>
          <a:p>
            <a:pPr marL="742950" lvl="1" indent="-285750" algn="l" rtl="0">
              <a:spcBef>
                <a:spcPts val="900"/>
              </a:spcBef>
              <a:spcAft>
                <a:spcPts val="0"/>
              </a:spcAft>
              <a:buClr>
                <a:schemeClr val="dk1"/>
              </a:buClr>
              <a:buSzPts val="2800"/>
              <a:buFont typeface="Arial"/>
              <a:buChar char="•"/>
            </a:pPr>
            <a:r>
              <a:rPr lang="en-US"/>
              <a:t>Examples and non-examples of desired behaviors</a:t>
            </a:r>
            <a:endParaRPr/>
          </a:p>
          <a:p>
            <a:pPr marL="742950" lvl="1" indent="-285750" algn="l" rtl="0">
              <a:spcBef>
                <a:spcPts val="900"/>
              </a:spcBef>
              <a:spcAft>
                <a:spcPts val="0"/>
              </a:spcAft>
              <a:buClr>
                <a:schemeClr val="dk1"/>
              </a:buClr>
              <a:buSzPts val="2800"/>
              <a:buFont typeface="Arial"/>
              <a:buChar char="•"/>
            </a:pPr>
            <a:r>
              <a:rPr lang="en-US"/>
              <a:t>Self monitoring</a:t>
            </a:r>
            <a:endParaRPr/>
          </a:p>
          <a:p>
            <a:pPr marL="342900" lvl="0" indent="-139700" algn="l" rtl="0">
              <a:spcBef>
                <a:spcPts val="1540"/>
              </a:spcBef>
              <a:spcAft>
                <a:spcPts val="0"/>
              </a:spcAft>
              <a:buClr>
                <a:schemeClr val="dk1"/>
              </a:buClr>
              <a:buSzPts val="3200"/>
              <a:buNone/>
            </a:pPr>
            <a:endParaRPr/>
          </a:p>
        </p:txBody>
      </p:sp>
      <p:pic>
        <p:nvPicPr>
          <p:cNvPr id="450" name="Google Shape;450;p25"/>
          <p:cNvPicPr preferRelativeResize="0">
            <a:picLocks noGrp="1"/>
          </p:cNvPicPr>
          <p:nvPr>
            <p:ph type="clipArt" idx="2"/>
          </p:nvPr>
        </p:nvPicPr>
        <p:blipFill rotWithShape="1">
          <a:blip r:embed="rId3">
            <a:alphaModFix/>
          </a:blip>
          <a:srcRect/>
          <a:stretch/>
        </p:blipFill>
        <p:spPr>
          <a:xfrm rot="674241">
            <a:off x="6656507" y="1260553"/>
            <a:ext cx="1872890" cy="1823803"/>
          </a:xfrm>
          <a:prstGeom prst="rect">
            <a:avLst/>
          </a:prstGeom>
          <a:noFill/>
          <a:ln>
            <a:noFill/>
          </a:ln>
        </p:spPr>
      </p:pic>
      <p:sp>
        <p:nvSpPr>
          <p:cNvPr id="451" name="Google Shape;451;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26"/>
          <p:cNvSpPr txBox="1">
            <a:spLocks noGrp="1"/>
          </p:cNvSpPr>
          <p:nvPr>
            <p:ph type="title"/>
          </p:nvPr>
        </p:nvSpPr>
        <p:spPr>
          <a:xfrm>
            <a:off x="609600" y="609600"/>
            <a:ext cx="8077200" cy="762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i="1"/>
              <a:t>Tier 3: Intensive Interventions</a:t>
            </a:r>
            <a:endParaRPr/>
          </a:p>
        </p:txBody>
      </p:sp>
      <p:sp>
        <p:nvSpPr>
          <p:cNvPr id="458" name="Google Shape;458;p26"/>
          <p:cNvSpPr txBox="1">
            <a:spLocks noGrp="1"/>
          </p:cNvSpPr>
          <p:nvPr>
            <p:ph type="body" idx="1"/>
          </p:nvPr>
        </p:nvSpPr>
        <p:spPr>
          <a:xfrm>
            <a:off x="304800" y="1447800"/>
            <a:ext cx="8382000" cy="41910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3200"/>
              <a:buNone/>
            </a:pPr>
            <a:r>
              <a:rPr lang="en-US"/>
              <a:t>For chronic, intense behavior problems (3-5%)</a:t>
            </a:r>
            <a:endParaRPr/>
          </a:p>
          <a:p>
            <a:pPr marL="742950" lvl="1" indent="-285750" algn="l" rtl="0">
              <a:lnSpc>
                <a:spcPct val="150000"/>
              </a:lnSpc>
              <a:spcBef>
                <a:spcPts val="560"/>
              </a:spcBef>
              <a:spcAft>
                <a:spcPts val="0"/>
              </a:spcAft>
              <a:buClr>
                <a:schemeClr val="dk1"/>
              </a:buClr>
              <a:buSzPts val="2800"/>
              <a:buFont typeface="Arial"/>
              <a:buChar char="•"/>
            </a:pPr>
            <a:r>
              <a:rPr lang="en-US"/>
              <a:t>Intensified assessments and interventions</a:t>
            </a:r>
            <a:endParaRPr/>
          </a:p>
          <a:p>
            <a:pPr marL="742950" lvl="1" indent="-285750" algn="l" rtl="0">
              <a:spcBef>
                <a:spcPts val="0"/>
              </a:spcBef>
              <a:spcAft>
                <a:spcPts val="0"/>
              </a:spcAft>
              <a:buClr>
                <a:schemeClr val="dk1"/>
              </a:buClr>
              <a:buSzPts val="2800"/>
              <a:buFont typeface="Arial"/>
              <a:buChar char="•"/>
            </a:pPr>
            <a:r>
              <a:rPr lang="en-US"/>
              <a:t>When school-wide and targeted interventions are effective, only a small percent need intensive interventions</a:t>
            </a:r>
            <a:endParaRPr/>
          </a:p>
          <a:p>
            <a:pPr marL="742950" lvl="1" indent="-285750" algn="l" rtl="0">
              <a:spcBef>
                <a:spcPts val="560"/>
              </a:spcBef>
              <a:spcAft>
                <a:spcPts val="0"/>
              </a:spcAft>
              <a:buClr>
                <a:schemeClr val="dk1"/>
              </a:buClr>
              <a:buSzPts val="2800"/>
              <a:buFont typeface="Arial"/>
              <a:buChar char="•"/>
            </a:pPr>
            <a:r>
              <a:rPr lang="en-US"/>
              <a:t>Functional Behavior Assessment and Positive Behavior Support Plan</a:t>
            </a:r>
            <a:endParaRPr/>
          </a:p>
          <a:p>
            <a:pPr marL="342900" lvl="0" indent="-139700" algn="l" rtl="0">
              <a:lnSpc>
                <a:spcPct val="80000"/>
              </a:lnSpc>
              <a:spcBef>
                <a:spcPts val="640"/>
              </a:spcBef>
              <a:spcAft>
                <a:spcPts val="0"/>
              </a:spcAft>
              <a:buClr>
                <a:schemeClr val="dk1"/>
              </a:buClr>
              <a:buSzPts val="3200"/>
              <a:buNone/>
            </a:pPr>
            <a:endParaRPr/>
          </a:p>
        </p:txBody>
      </p:sp>
      <p:pic>
        <p:nvPicPr>
          <p:cNvPr id="459" name="Google Shape;459;p26" descr="bd06386_"/>
          <p:cNvPicPr preferRelativeResize="0">
            <a:picLocks noGrp="1"/>
          </p:cNvPicPr>
          <p:nvPr>
            <p:ph type="clipArt" idx="2"/>
          </p:nvPr>
        </p:nvPicPr>
        <p:blipFill rotWithShape="1">
          <a:blip r:embed="rId3">
            <a:alphaModFix/>
          </a:blip>
          <a:srcRect/>
          <a:stretch/>
        </p:blipFill>
        <p:spPr>
          <a:xfrm>
            <a:off x="7391400" y="5105400"/>
            <a:ext cx="1447800" cy="982663"/>
          </a:xfrm>
          <a:prstGeom prst="rect">
            <a:avLst/>
          </a:prstGeom>
          <a:noFill/>
          <a:ln>
            <a:noFill/>
          </a:ln>
        </p:spPr>
      </p:pic>
      <p:sp>
        <p:nvSpPr>
          <p:cNvPr id="460" name="Google Shape;460;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28"/>
          <p:cNvSpPr txBox="1">
            <a:spLocks noGrp="1"/>
          </p:cNvSpPr>
          <p:nvPr>
            <p:ph type="title"/>
          </p:nvPr>
        </p:nvSpPr>
        <p:spPr>
          <a:xfrm>
            <a:off x="609600" y="228600"/>
            <a:ext cx="8153400" cy="77311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i="1"/>
              <a:t>What About Data Collection?</a:t>
            </a:r>
            <a:endParaRPr/>
          </a:p>
        </p:txBody>
      </p:sp>
      <p:sp>
        <p:nvSpPr>
          <p:cNvPr id="473" name="Google Shape;473;p28"/>
          <p:cNvSpPr txBox="1">
            <a:spLocks noGrp="1"/>
          </p:cNvSpPr>
          <p:nvPr>
            <p:ph type="body" idx="1"/>
          </p:nvPr>
        </p:nvSpPr>
        <p:spPr>
          <a:xfrm>
            <a:off x="762000" y="1219200"/>
            <a:ext cx="8077200" cy="51816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Calibri"/>
              <a:buNone/>
            </a:pPr>
            <a:r>
              <a:rPr lang="en-US" sz="2800" b="1"/>
              <a:t>Types of Data</a:t>
            </a:r>
            <a:endParaRPr/>
          </a:p>
          <a:p>
            <a:pPr marL="457200" lvl="0" indent="-457200" algn="l" rtl="0">
              <a:lnSpc>
                <a:spcPct val="90000"/>
              </a:lnSpc>
              <a:spcBef>
                <a:spcPts val="560"/>
              </a:spcBef>
              <a:spcAft>
                <a:spcPts val="0"/>
              </a:spcAft>
              <a:buClr>
                <a:schemeClr val="dk1"/>
              </a:buClr>
              <a:buSzPts val="2800"/>
              <a:buFont typeface="Calibri"/>
              <a:buAutoNum type="arabicPeriod"/>
            </a:pPr>
            <a:r>
              <a:rPr lang="en-US" sz="2800"/>
              <a:t>Quantitative</a:t>
            </a:r>
            <a:endParaRPr/>
          </a:p>
          <a:p>
            <a:pPr marL="742950" lvl="1" indent="-285750" algn="l" rtl="0">
              <a:lnSpc>
                <a:spcPct val="90000"/>
              </a:lnSpc>
              <a:spcBef>
                <a:spcPts val="480"/>
              </a:spcBef>
              <a:spcAft>
                <a:spcPts val="0"/>
              </a:spcAft>
              <a:buClr>
                <a:schemeClr val="dk1"/>
              </a:buClr>
              <a:buSzPts val="2400"/>
              <a:buChar char="–"/>
            </a:pPr>
            <a:r>
              <a:rPr lang="en-US" sz="2400"/>
              <a:t>Office discipline reports</a:t>
            </a:r>
            <a:endParaRPr/>
          </a:p>
          <a:p>
            <a:pPr marL="742950" lvl="1" indent="-285750" algn="l" rtl="0">
              <a:lnSpc>
                <a:spcPct val="90000"/>
              </a:lnSpc>
              <a:spcBef>
                <a:spcPts val="480"/>
              </a:spcBef>
              <a:spcAft>
                <a:spcPts val="0"/>
              </a:spcAft>
              <a:buClr>
                <a:schemeClr val="dk1"/>
              </a:buClr>
              <a:buSzPts val="2400"/>
              <a:buChar char="–"/>
            </a:pPr>
            <a:r>
              <a:rPr lang="en-US" sz="2400"/>
              <a:t>Attendance</a:t>
            </a:r>
            <a:endParaRPr/>
          </a:p>
          <a:p>
            <a:pPr marL="742950" lvl="1" indent="-285750" algn="l" rtl="0">
              <a:lnSpc>
                <a:spcPct val="90000"/>
              </a:lnSpc>
              <a:spcBef>
                <a:spcPts val="480"/>
              </a:spcBef>
              <a:spcAft>
                <a:spcPts val="0"/>
              </a:spcAft>
              <a:buClr>
                <a:schemeClr val="dk1"/>
              </a:buClr>
              <a:buSzPts val="2400"/>
              <a:buChar char="–"/>
            </a:pPr>
            <a:r>
              <a:rPr lang="en-US" sz="2400"/>
              <a:t>Suspension/Detention</a:t>
            </a:r>
            <a:endParaRPr/>
          </a:p>
          <a:p>
            <a:pPr marL="742950" lvl="1" indent="-133350" algn="l" rtl="0">
              <a:lnSpc>
                <a:spcPct val="90000"/>
              </a:lnSpc>
              <a:spcBef>
                <a:spcPts val="480"/>
              </a:spcBef>
              <a:spcAft>
                <a:spcPts val="0"/>
              </a:spcAft>
              <a:buClr>
                <a:schemeClr val="dk1"/>
              </a:buClr>
              <a:buSzPts val="2400"/>
              <a:buNone/>
            </a:pPr>
            <a:endParaRPr sz="2400"/>
          </a:p>
          <a:p>
            <a:pPr marL="457200" lvl="0" indent="-457200" algn="l" rtl="0">
              <a:lnSpc>
                <a:spcPct val="90000"/>
              </a:lnSpc>
              <a:spcBef>
                <a:spcPts val="560"/>
              </a:spcBef>
              <a:spcAft>
                <a:spcPts val="0"/>
              </a:spcAft>
              <a:buClr>
                <a:schemeClr val="dk1"/>
              </a:buClr>
              <a:buSzPts val="2800"/>
              <a:buFont typeface="Calibri"/>
              <a:buAutoNum type="arabicPeriod"/>
            </a:pPr>
            <a:r>
              <a:rPr lang="en-US" sz="2800"/>
              <a:t>Qualitative (EBS)</a:t>
            </a:r>
            <a:endParaRPr/>
          </a:p>
          <a:p>
            <a:pPr marL="742950" lvl="1" indent="-285750" algn="l" rtl="0">
              <a:lnSpc>
                <a:spcPct val="90000"/>
              </a:lnSpc>
              <a:spcBef>
                <a:spcPts val="480"/>
              </a:spcBef>
              <a:spcAft>
                <a:spcPts val="0"/>
              </a:spcAft>
              <a:buClr>
                <a:schemeClr val="dk1"/>
              </a:buClr>
              <a:buSzPts val="2400"/>
              <a:buChar char="–"/>
            </a:pPr>
            <a:r>
              <a:rPr lang="en-US" sz="2400"/>
              <a:t>Policy and procedures</a:t>
            </a:r>
            <a:endParaRPr/>
          </a:p>
          <a:p>
            <a:pPr marL="742950" lvl="1" indent="-285750" algn="l" rtl="0">
              <a:lnSpc>
                <a:spcPct val="90000"/>
              </a:lnSpc>
              <a:spcBef>
                <a:spcPts val="480"/>
              </a:spcBef>
              <a:spcAft>
                <a:spcPts val="0"/>
              </a:spcAft>
              <a:buClr>
                <a:schemeClr val="dk1"/>
              </a:buClr>
              <a:buSzPts val="2400"/>
              <a:buChar char="–"/>
            </a:pPr>
            <a:r>
              <a:rPr lang="en-US" sz="2400"/>
              <a:t>Reinforcement systems</a:t>
            </a:r>
            <a:endParaRPr/>
          </a:p>
          <a:p>
            <a:pPr marL="742950" lvl="1" indent="-285750" algn="l" rtl="0">
              <a:lnSpc>
                <a:spcPct val="90000"/>
              </a:lnSpc>
              <a:spcBef>
                <a:spcPts val="480"/>
              </a:spcBef>
              <a:spcAft>
                <a:spcPts val="0"/>
              </a:spcAft>
              <a:buClr>
                <a:schemeClr val="dk1"/>
              </a:buClr>
              <a:buSzPts val="2400"/>
              <a:buChar char="–"/>
            </a:pPr>
            <a:r>
              <a:rPr lang="en-US" sz="2400"/>
              <a:t>Instructional environment</a:t>
            </a:r>
            <a:endParaRPr/>
          </a:p>
          <a:p>
            <a:pPr marL="742950" lvl="1" indent="-285750" algn="l" rtl="0">
              <a:lnSpc>
                <a:spcPct val="90000"/>
              </a:lnSpc>
              <a:spcBef>
                <a:spcPts val="480"/>
              </a:spcBef>
              <a:spcAft>
                <a:spcPts val="0"/>
              </a:spcAft>
              <a:buClr>
                <a:schemeClr val="dk1"/>
              </a:buClr>
              <a:buSzPts val="2400"/>
              <a:buChar char="–"/>
            </a:pPr>
            <a:r>
              <a:rPr lang="en-US" sz="2400"/>
              <a:t>Non-classroom systems</a:t>
            </a:r>
            <a:endParaRPr/>
          </a:p>
          <a:p>
            <a:pPr marL="742950" lvl="1" indent="-285750" algn="l" rtl="0">
              <a:lnSpc>
                <a:spcPct val="90000"/>
              </a:lnSpc>
              <a:spcBef>
                <a:spcPts val="480"/>
              </a:spcBef>
              <a:spcAft>
                <a:spcPts val="0"/>
              </a:spcAft>
              <a:buClr>
                <a:schemeClr val="dk1"/>
              </a:buClr>
              <a:buSzPts val="2400"/>
              <a:buChar char="–"/>
            </a:pPr>
            <a:r>
              <a:rPr lang="en-US" sz="2400"/>
              <a:t>Professional development</a:t>
            </a:r>
            <a:endParaRPr/>
          </a:p>
          <a:p>
            <a:pPr marL="742950" lvl="1" indent="-285750" algn="l" rtl="0">
              <a:lnSpc>
                <a:spcPct val="90000"/>
              </a:lnSpc>
              <a:spcBef>
                <a:spcPts val="480"/>
              </a:spcBef>
              <a:spcAft>
                <a:spcPts val="0"/>
              </a:spcAft>
              <a:buClr>
                <a:schemeClr val="dk1"/>
              </a:buClr>
              <a:buSzPts val="2400"/>
              <a:buChar char="–"/>
            </a:pPr>
            <a:r>
              <a:rPr lang="en-US" sz="2400"/>
              <a:t>School climate</a:t>
            </a:r>
            <a:endParaRPr/>
          </a:p>
          <a:p>
            <a:pPr marL="742950" lvl="1" indent="-133350" algn="l" rtl="0">
              <a:lnSpc>
                <a:spcPct val="90000"/>
              </a:lnSpc>
              <a:spcBef>
                <a:spcPts val="480"/>
              </a:spcBef>
              <a:spcAft>
                <a:spcPts val="0"/>
              </a:spcAft>
              <a:buClr>
                <a:schemeClr val="dk1"/>
              </a:buClr>
              <a:buSzPts val="2400"/>
              <a:buNone/>
            </a:pPr>
            <a:endParaRPr sz="2400"/>
          </a:p>
        </p:txBody>
      </p:sp>
      <p:pic>
        <p:nvPicPr>
          <p:cNvPr id="474" name="Google Shape;474;p28" descr="j0230484"/>
          <p:cNvPicPr preferRelativeResize="0"/>
          <p:nvPr/>
        </p:nvPicPr>
        <p:blipFill rotWithShape="1">
          <a:blip r:embed="rId3">
            <a:alphaModFix/>
          </a:blip>
          <a:srcRect/>
          <a:stretch/>
        </p:blipFill>
        <p:spPr>
          <a:xfrm>
            <a:off x="6172200" y="2895600"/>
            <a:ext cx="2039938" cy="2133600"/>
          </a:xfrm>
          <a:prstGeom prst="rect">
            <a:avLst/>
          </a:prstGeom>
          <a:noFill/>
          <a:ln>
            <a:noFill/>
          </a:ln>
        </p:spPr>
      </p:pic>
      <p:sp>
        <p:nvSpPr>
          <p:cNvPr id="475" name="Google Shape;475;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29"/>
          <p:cNvSpPr txBox="1">
            <a:spLocks noGrp="1"/>
          </p:cNvSpPr>
          <p:nvPr>
            <p:ph type="title"/>
          </p:nvPr>
        </p:nvSpPr>
        <p:spPr>
          <a:xfrm>
            <a:off x="685800" y="152400"/>
            <a:ext cx="77724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i="1"/>
              <a:t>What does a SWPBIS School </a:t>
            </a:r>
            <a:br>
              <a:rPr lang="en-US" sz="4000" i="1"/>
            </a:br>
            <a:r>
              <a:rPr lang="en-US" sz="4000" i="1"/>
              <a:t>look like? </a:t>
            </a:r>
            <a:endParaRPr/>
          </a:p>
        </p:txBody>
      </p:sp>
      <p:sp>
        <p:nvSpPr>
          <p:cNvPr id="482" name="Google Shape;482;p29"/>
          <p:cNvSpPr txBox="1">
            <a:spLocks noGrp="1"/>
          </p:cNvSpPr>
          <p:nvPr>
            <p:ph type="body" idx="1"/>
          </p:nvPr>
        </p:nvSpPr>
        <p:spPr>
          <a:xfrm>
            <a:off x="457200" y="1447800"/>
            <a:ext cx="8153400" cy="5257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Font typeface="Noto Sans Symbols"/>
              <a:buChar char="✔"/>
            </a:pPr>
            <a:r>
              <a:rPr lang="en-US" sz="2800"/>
              <a:t>80% of students can state the school rules &amp; give behavioral example </a:t>
            </a:r>
            <a:endParaRPr/>
          </a:p>
          <a:p>
            <a:pPr marL="342900" lvl="0" indent="-342900" algn="l" rtl="0">
              <a:spcBef>
                <a:spcPts val="560"/>
              </a:spcBef>
              <a:spcAft>
                <a:spcPts val="0"/>
              </a:spcAft>
              <a:buClr>
                <a:schemeClr val="dk1"/>
              </a:buClr>
              <a:buSzPts val="2800"/>
              <a:buFont typeface="Noto Sans Symbols"/>
              <a:buChar char="✔"/>
            </a:pPr>
            <a:r>
              <a:rPr lang="en-US" sz="2800"/>
              <a:t>Positive adult-to-student interactions exceed negative</a:t>
            </a:r>
            <a:endParaRPr/>
          </a:p>
          <a:p>
            <a:pPr marL="342900" lvl="0" indent="-342900" algn="l" rtl="0">
              <a:spcBef>
                <a:spcPts val="560"/>
              </a:spcBef>
              <a:spcAft>
                <a:spcPts val="0"/>
              </a:spcAft>
              <a:buClr>
                <a:schemeClr val="dk1"/>
              </a:buClr>
              <a:buSzPts val="2800"/>
              <a:buFont typeface="Noto Sans Symbols"/>
              <a:buChar char="✔"/>
            </a:pPr>
            <a:r>
              <a:rPr lang="en-US" sz="2800"/>
              <a:t>Ongoing data collection &amp; team-based planning &amp; implementation </a:t>
            </a:r>
            <a:endParaRPr/>
          </a:p>
          <a:p>
            <a:pPr marL="342900" lvl="0" indent="-342900" algn="l" rtl="0">
              <a:lnSpc>
                <a:spcPct val="150000"/>
              </a:lnSpc>
              <a:spcBef>
                <a:spcPts val="560"/>
              </a:spcBef>
              <a:spcAft>
                <a:spcPts val="0"/>
              </a:spcAft>
              <a:buClr>
                <a:schemeClr val="dk1"/>
              </a:buClr>
              <a:buSzPts val="2800"/>
              <a:buFont typeface="Noto Sans Symbols"/>
              <a:buChar char="✔"/>
            </a:pPr>
            <a:r>
              <a:rPr lang="en-US" sz="2800"/>
              <a:t>Administrators are active participants.</a:t>
            </a:r>
            <a:endParaRPr/>
          </a:p>
          <a:p>
            <a:pPr marL="342900" lvl="0" indent="-342900" algn="l" rtl="0">
              <a:lnSpc>
                <a:spcPct val="150000"/>
              </a:lnSpc>
              <a:spcBef>
                <a:spcPts val="0"/>
              </a:spcBef>
              <a:spcAft>
                <a:spcPts val="0"/>
              </a:spcAft>
              <a:buClr>
                <a:schemeClr val="dk1"/>
              </a:buClr>
              <a:buSzPts val="2800"/>
              <a:buFont typeface="Noto Sans Symbols"/>
              <a:buChar char="✔"/>
            </a:pPr>
            <a:r>
              <a:rPr lang="en-US" sz="2800"/>
              <a:t>Continuum of behavior support is available to all students</a:t>
            </a:r>
            <a:endParaRPr/>
          </a:p>
        </p:txBody>
      </p:sp>
      <p:pic>
        <p:nvPicPr>
          <p:cNvPr id="483" name="Google Shape;483;p29" descr="MCj03974640000[1]"/>
          <p:cNvPicPr preferRelativeResize="0"/>
          <p:nvPr/>
        </p:nvPicPr>
        <p:blipFill rotWithShape="1">
          <a:blip r:embed="rId3">
            <a:alphaModFix/>
          </a:blip>
          <a:srcRect/>
          <a:stretch/>
        </p:blipFill>
        <p:spPr>
          <a:xfrm>
            <a:off x="7853254" y="5295900"/>
            <a:ext cx="979488" cy="1295400"/>
          </a:xfrm>
          <a:prstGeom prst="rect">
            <a:avLst/>
          </a:prstGeom>
          <a:noFill/>
          <a:ln>
            <a:noFill/>
          </a:ln>
        </p:spPr>
      </p:pic>
      <p:sp>
        <p:nvSpPr>
          <p:cNvPr id="484" name="Google Shape;484;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a:t>What is PBIS? </a:t>
            </a:r>
            <a:endParaRPr/>
          </a:p>
        </p:txBody>
      </p:sp>
      <p:sp>
        <p:nvSpPr>
          <p:cNvPr id="192" name="Google Shape;192;p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90000"/>
              </a:lnSpc>
              <a:spcBef>
                <a:spcPts val="0"/>
              </a:spcBef>
              <a:spcAft>
                <a:spcPts val="0"/>
              </a:spcAft>
              <a:buClr>
                <a:srgbClr val="009600"/>
              </a:buClr>
              <a:buSzPts val="2800"/>
              <a:buChar char="•"/>
            </a:pPr>
            <a:r>
              <a:rPr lang="en-US" i="1">
                <a:solidFill>
                  <a:srgbClr val="009600"/>
                </a:solidFill>
              </a:rPr>
              <a:t>Positive Behavioral Interventions and Support </a:t>
            </a:r>
            <a:r>
              <a:rPr lang="en-US"/>
              <a:t>is the science of building effective environments that teach and encourage appropriate behaviors to replace the use of inappropriate behavior. </a:t>
            </a:r>
            <a:endParaRPr/>
          </a:p>
        </p:txBody>
      </p:sp>
      <p:sp>
        <p:nvSpPr>
          <p:cNvPr id="193" name="Google Shape;193;p2"/>
          <p:cNvSpPr txBox="1">
            <a:spLocks noGrp="1"/>
          </p:cNvSpPr>
          <p:nvPr>
            <p:ph type="sldNum" idx="12"/>
          </p:nvPr>
        </p:nvSpPr>
        <p:spPr>
          <a:xfrm>
            <a:off x="7239000" y="6324600"/>
            <a:ext cx="1905000" cy="381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US"/>
              <a:t>2</a:t>
            </a:fld>
            <a:endParaRPr sz="1400">
              <a:latin typeface="Arial"/>
              <a:ea typeface="Arial"/>
              <a:cs typeface="Arial"/>
              <a:sym typeface="Arial"/>
            </a:endParaRPr>
          </a:p>
        </p:txBody>
      </p:sp>
      <p:grpSp>
        <p:nvGrpSpPr>
          <p:cNvPr id="194" name="Google Shape;194;p2"/>
          <p:cNvGrpSpPr/>
          <p:nvPr/>
        </p:nvGrpSpPr>
        <p:grpSpPr>
          <a:xfrm>
            <a:off x="838200" y="4110335"/>
            <a:ext cx="7391400" cy="1604665"/>
            <a:chOff x="838200" y="4110335"/>
            <a:chExt cx="7391400" cy="1604665"/>
          </a:xfrm>
        </p:grpSpPr>
        <p:sp>
          <p:nvSpPr>
            <p:cNvPr id="195" name="Google Shape;195;p2"/>
            <p:cNvSpPr/>
            <p:nvPr/>
          </p:nvSpPr>
          <p:spPr>
            <a:xfrm>
              <a:off x="838200" y="4572000"/>
              <a:ext cx="2057400" cy="1143000"/>
            </a:xfrm>
            <a:prstGeom prst="roundRect">
              <a:avLst>
                <a:gd name="adj" fmla="val 16667"/>
              </a:avLst>
            </a:prstGeom>
            <a:solidFill>
              <a:srgbClr val="FFFF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400"/>
                <a:buFont typeface="Calibri"/>
                <a:buNone/>
              </a:pPr>
              <a:r>
                <a:rPr lang="en-US" sz="2400" b="0" i="0" u="none" strike="noStrike" cap="none">
                  <a:solidFill>
                    <a:schemeClr val="dk1"/>
                  </a:solidFill>
                  <a:latin typeface="Calibri"/>
                  <a:ea typeface="Calibri"/>
                  <a:cs typeface="Calibri"/>
                  <a:sym typeface="Calibri"/>
                </a:rPr>
                <a:t>Antecedent</a:t>
              </a:r>
              <a:endParaRPr sz="1800" b="0" i="0" u="none" strike="noStrike" cap="none">
                <a:solidFill>
                  <a:schemeClr val="dk1"/>
                </a:solidFill>
                <a:latin typeface="Arial"/>
                <a:ea typeface="Arial"/>
                <a:cs typeface="Arial"/>
                <a:sym typeface="Arial"/>
              </a:endParaRPr>
            </a:p>
          </p:txBody>
        </p:sp>
        <p:sp>
          <p:nvSpPr>
            <p:cNvPr id="196" name="Google Shape;196;p2"/>
            <p:cNvSpPr/>
            <p:nvPr/>
          </p:nvSpPr>
          <p:spPr>
            <a:xfrm>
              <a:off x="3505200" y="4572000"/>
              <a:ext cx="1981200" cy="1143000"/>
            </a:xfrm>
            <a:prstGeom prst="roundRect">
              <a:avLst>
                <a:gd name="adj" fmla="val 16667"/>
              </a:avLst>
            </a:prstGeom>
            <a:solidFill>
              <a:srgbClr val="FF0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400"/>
                <a:buFont typeface="Calibri"/>
                <a:buNone/>
              </a:pPr>
              <a:r>
                <a:rPr lang="en-US" sz="2400" b="0" i="0" u="none" strike="noStrike" cap="none">
                  <a:solidFill>
                    <a:schemeClr val="lt1"/>
                  </a:solidFill>
                  <a:latin typeface="Calibri"/>
                  <a:ea typeface="Calibri"/>
                  <a:cs typeface="Calibri"/>
                  <a:sym typeface="Calibri"/>
                </a:rPr>
                <a:t>Behavior</a:t>
              </a:r>
              <a:endParaRPr sz="2400" b="0" i="0" u="none" strike="noStrike" cap="none">
                <a:solidFill>
                  <a:schemeClr val="lt1"/>
                </a:solidFill>
                <a:latin typeface="Calibri"/>
                <a:ea typeface="Calibri"/>
                <a:cs typeface="Calibri"/>
                <a:sym typeface="Calibri"/>
              </a:endParaRPr>
            </a:p>
          </p:txBody>
        </p:sp>
        <p:sp>
          <p:nvSpPr>
            <p:cNvPr id="197" name="Google Shape;197;p2"/>
            <p:cNvSpPr/>
            <p:nvPr/>
          </p:nvSpPr>
          <p:spPr>
            <a:xfrm>
              <a:off x="6096000" y="4572000"/>
              <a:ext cx="2057400" cy="1143000"/>
            </a:xfrm>
            <a:prstGeom prst="roundRect">
              <a:avLst>
                <a:gd name="adj" fmla="val 16667"/>
              </a:avLst>
            </a:prstGeom>
            <a:solidFill>
              <a:srgbClr val="0096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400"/>
                <a:buFont typeface="Calibri"/>
                <a:buNone/>
              </a:pPr>
              <a:r>
                <a:rPr lang="en-US" sz="2400" b="0" i="0" u="none" strike="noStrike" cap="none">
                  <a:solidFill>
                    <a:srgbClr val="FFFFFF"/>
                  </a:solidFill>
                  <a:latin typeface="Calibri"/>
                  <a:ea typeface="Calibri"/>
                  <a:cs typeface="Calibri"/>
                  <a:sym typeface="Calibri"/>
                </a:rPr>
                <a:t>Consequence</a:t>
              </a:r>
              <a:endParaRPr sz="2400" b="0" i="0" u="none" strike="noStrike" cap="none">
                <a:solidFill>
                  <a:srgbClr val="FFFFFF"/>
                </a:solidFill>
                <a:latin typeface="Calibri"/>
                <a:ea typeface="Calibri"/>
                <a:cs typeface="Calibri"/>
                <a:sym typeface="Calibri"/>
              </a:endParaRPr>
            </a:p>
          </p:txBody>
        </p:sp>
        <p:cxnSp>
          <p:nvCxnSpPr>
            <p:cNvPr id="198" name="Google Shape;198;p2"/>
            <p:cNvCxnSpPr>
              <a:stCxn id="195" idx="3"/>
              <a:endCxn id="196" idx="1"/>
            </p:cNvCxnSpPr>
            <p:nvPr/>
          </p:nvCxnSpPr>
          <p:spPr>
            <a:xfrm>
              <a:off x="2895600" y="5143500"/>
              <a:ext cx="609600" cy="0"/>
            </a:xfrm>
            <a:prstGeom prst="straightConnector1">
              <a:avLst/>
            </a:prstGeom>
            <a:solidFill>
              <a:schemeClr val="accent1"/>
            </a:solidFill>
            <a:ln w="9525" cap="flat" cmpd="sng">
              <a:solidFill>
                <a:schemeClr val="dk1"/>
              </a:solidFill>
              <a:prstDash val="solid"/>
              <a:round/>
              <a:headEnd type="none" w="sm" len="sm"/>
              <a:tailEnd type="stealth" w="med" len="med"/>
            </a:ln>
          </p:spPr>
        </p:cxnSp>
        <p:cxnSp>
          <p:nvCxnSpPr>
            <p:cNvPr id="199" name="Google Shape;199;p2"/>
            <p:cNvCxnSpPr/>
            <p:nvPr/>
          </p:nvCxnSpPr>
          <p:spPr>
            <a:xfrm>
              <a:off x="5486400" y="5181600"/>
              <a:ext cx="609600" cy="1588"/>
            </a:xfrm>
            <a:prstGeom prst="straightConnector1">
              <a:avLst/>
            </a:prstGeom>
            <a:solidFill>
              <a:schemeClr val="accent1"/>
            </a:solidFill>
            <a:ln w="9525" cap="flat" cmpd="sng">
              <a:solidFill>
                <a:schemeClr val="dk1"/>
              </a:solidFill>
              <a:prstDash val="solid"/>
              <a:round/>
              <a:headEnd type="none" w="sm" len="sm"/>
              <a:tailEnd type="stealth" w="med" len="med"/>
            </a:ln>
          </p:spPr>
        </p:cxnSp>
        <p:sp>
          <p:nvSpPr>
            <p:cNvPr id="200" name="Google Shape;200;p2"/>
            <p:cNvSpPr txBox="1"/>
            <p:nvPr/>
          </p:nvSpPr>
          <p:spPr>
            <a:xfrm>
              <a:off x="838200" y="4110335"/>
              <a:ext cx="2057400"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90"/>
                </a:buClr>
                <a:buSzPts val="1800"/>
                <a:buFont typeface="Calibri"/>
                <a:buNone/>
              </a:pPr>
              <a:r>
                <a:rPr lang="en-US" sz="1800" b="0" i="0" u="none" strike="noStrike" cap="none">
                  <a:solidFill>
                    <a:srgbClr val="000090"/>
                  </a:solidFill>
                  <a:latin typeface="Calibri"/>
                  <a:ea typeface="Calibri"/>
                  <a:cs typeface="Calibri"/>
                  <a:sym typeface="Calibri"/>
                </a:rPr>
                <a:t>Prevent</a:t>
              </a:r>
              <a:endParaRPr sz="1800" b="0" i="0" u="none" strike="noStrike" cap="none">
                <a:solidFill>
                  <a:schemeClr val="dk1"/>
                </a:solidFill>
                <a:latin typeface="Arial"/>
                <a:ea typeface="Arial"/>
                <a:cs typeface="Arial"/>
                <a:sym typeface="Arial"/>
              </a:endParaRPr>
            </a:p>
          </p:txBody>
        </p:sp>
        <p:sp>
          <p:nvSpPr>
            <p:cNvPr id="201" name="Google Shape;201;p2"/>
            <p:cNvSpPr txBox="1"/>
            <p:nvPr/>
          </p:nvSpPr>
          <p:spPr>
            <a:xfrm>
              <a:off x="3429000" y="4114800"/>
              <a:ext cx="2057400"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90"/>
                </a:buClr>
                <a:buSzPts val="1800"/>
                <a:buFont typeface="Calibri"/>
                <a:buNone/>
              </a:pPr>
              <a:r>
                <a:rPr lang="en-US" sz="1800" b="0" i="0" u="none" strike="noStrike" cap="none">
                  <a:solidFill>
                    <a:srgbClr val="000090"/>
                  </a:solidFill>
                  <a:latin typeface="Calibri"/>
                  <a:ea typeface="Calibri"/>
                  <a:cs typeface="Calibri"/>
                  <a:sym typeface="Calibri"/>
                </a:rPr>
                <a:t>Teach</a:t>
              </a:r>
              <a:endParaRPr sz="1800" b="0" i="0" u="none" strike="noStrike" cap="none">
                <a:solidFill>
                  <a:schemeClr val="dk1"/>
                </a:solidFill>
                <a:latin typeface="Arial"/>
                <a:ea typeface="Arial"/>
                <a:cs typeface="Arial"/>
                <a:sym typeface="Arial"/>
              </a:endParaRPr>
            </a:p>
          </p:txBody>
        </p:sp>
        <p:sp>
          <p:nvSpPr>
            <p:cNvPr id="202" name="Google Shape;202;p2"/>
            <p:cNvSpPr txBox="1"/>
            <p:nvPr/>
          </p:nvSpPr>
          <p:spPr>
            <a:xfrm>
              <a:off x="6096000" y="4114800"/>
              <a:ext cx="2133600"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rgbClr val="000090"/>
                </a:buClr>
                <a:buSzPts val="1800"/>
                <a:buFont typeface="Calibri"/>
                <a:buNone/>
              </a:pPr>
              <a:r>
                <a:rPr lang="en-US" sz="1800" b="0" i="0" u="none" strike="noStrike" cap="none">
                  <a:solidFill>
                    <a:srgbClr val="000090"/>
                  </a:solidFill>
                  <a:latin typeface="Calibri"/>
                  <a:ea typeface="Calibri"/>
                  <a:cs typeface="Calibri"/>
                  <a:sym typeface="Calibri"/>
                </a:rPr>
                <a:t>Reinforce</a:t>
              </a:r>
              <a:endParaRPr sz="1800" b="0" i="0" u="none" strike="noStrike" cap="none">
                <a:solidFill>
                  <a:schemeClr val="dk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a:t>Positive Behavioral</a:t>
            </a:r>
            <a:br>
              <a:rPr lang="en-US"/>
            </a:br>
            <a:r>
              <a:rPr lang="en-US"/>
              <a:t>Interventions and Supports</a:t>
            </a:r>
            <a:endParaRPr/>
          </a:p>
        </p:txBody>
      </p:sp>
      <p:sp>
        <p:nvSpPr>
          <p:cNvPr id="209" name="Google Shape;209;p3"/>
          <p:cNvSpPr txBox="1">
            <a:spLocks noGrp="1"/>
          </p:cNvSpPr>
          <p:nvPr>
            <p:ph type="body" idx="1"/>
          </p:nvPr>
        </p:nvSpPr>
        <p:spPr>
          <a:xfrm>
            <a:off x="457200" y="1676400"/>
            <a:ext cx="8229600" cy="51054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90000"/>
              </a:lnSpc>
              <a:spcBef>
                <a:spcPts val="0"/>
              </a:spcBef>
              <a:spcAft>
                <a:spcPts val="0"/>
              </a:spcAft>
              <a:buClr>
                <a:srgbClr val="009600"/>
              </a:buClr>
              <a:buSzPct val="94594"/>
              <a:buNone/>
            </a:pPr>
            <a:r>
              <a:rPr lang="en-US" b="1" i="1">
                <a:solidFill>
                  <a:srgbClr val="009600"/>
                </a:solidFill>
              </a:rPr>
              <a:t>PBIS:</a:t>
            </a:r>
            <a:endParaRPr/>
          </a:p>
          <a:p>
            <a:pPr marL="0" lvl="0" indent="0" algn="l" rtl="0">
              <a:lnSpc>
                <a:spcPct val="90000"/>
              </a:lnSpc>
              <a:spcBef>
                <a:spcPts val="750"/>
              </a:spcBef>
              <a:spcAft>
                <a:spcPts val="0"/>
              </a:spcAft>
              <a:buClr>
                <a:schemeClr val="dk1"/>
              </a:buClr>
              <a:buSzPct val="94594"/>
              <a:buNone/>
            </a:pPr>
            <a:r>
              <a:rPr lang="en-US"/>
              <a:t>the science of building effective </a:t>
            </a:r>
            <a:r>
              <a:rPr lang="en-US">
                <a:solidFill>
                  <a:srgbClr val="FF0000"/>
                </a:solidFill>
              </a:rPr>
              <a:t>environments</a:t>
            </a:r>
            <a:r>
              <a:rPr lang="en-US"/>
              <a:t> that teach and encourage appropriate behaviors to </a:t>
            </a:r>
            <a:r>
              <a:rPr lang="en-US">
                <a:solidFill>
                  <a:srgbClr val="FF0000"/>
                </a:solidFill>
              </a:rPr>
              <a:t>replace</a:t>
            </a:r>
            <a:r>
              <a:rPr lang="en-US"/>
              <a:t> the use of inappropriate behavior. </a:t>
            </a:r>
            <a:endParaRPr/>
          </a:p>
          <a:p>
            <a:pPr marL="0" lvl="0" indent="0" algn="ctr" rtl="0">
              <a:lnSpc>
                <a:spcPct val="90000"/>
              </a:lnSpc>
              <a:spcBef>
                <a:spcPts val="750"/>
              </a:spcBef>
              <a:spcAft>
                <a:spcPts val="0"/>
              </a:spcAft>
              <a:buClr>
                <a:schemeClr val="dk1"/>
              </a:buClr>
              <a:buSzPct val="94594"/>
              <a:buNone/>
            </a:pPr>
            <a:endParaRPr/>
          </a:p>
          <a:p>
            <a:pPr marL="0" lvl="0" indent="0" algn="ctr" rtl="0">
              <a:lnSpc>
                <a:spcPct val="90000"/>
              </a:lnSpc>
              <a:spcBef>
                <a:spcPts val="750"/>
              </a:spcBef>
              <a:spcAft>
                <a:spcPts val="0"/>
              </a:spcAft>
              <a:buClr>
                <a:srgbClr val="009600"/>
              </a:buClr>
              <a:buSzPct val="94594"/>
              <a:buNone/>
            </a:pPr>
            <a:r>
              <a:rPr lang="en-US" b="1" i="1">
                <a:solidFill>
                  <a:srgbClr val="009600"/>
                </a:solidFill>
              </a:rPr>
              <a:t>Schoolwide PBIS:</a:t>
            </a:r>
            <a:endParaRPr/>
          </a:p>
          <a:p>
            <a:pPr marL="0" lvl="0" indent="0" algn="l" rtl="0">
              <a:lnSpc>
                <a:spcPct val="90000"/>
              </a:lnSpc>
              <a:spcBef>
                <a:spcPts val="750"/>
              </a:spcBef>
              <a:spcAft>
                <a:spcPts val="0"/>
              </a:spcAft>
              <a:buClr>
                <a:schemeClr val="dk1"/>
              </a:buClr>
              <a:buSzPct val="94594"/>
              <a:buNone/>
            </a:pPr>
            <a:r>
              <a:rPr lang="en-US"/>
              <a:t>the application of PBIS to the whole school. Thus, it is a broad range of </a:t>
            </a:r>
            <a:r>
              <a:rPr lang="en-US">
                <a:solidFill>
                  <a:srgbClr val="FF0000"/>
                </a:solidFill>
              </a:rPr>
              <a:t>systemic and individualized strategies </a:t>
            </a:r>
            <a:r>
              <a:rPr lang="en-US"/>
              <a:t>for achieving important </a:t>
            </a:r>
            <a:r>
              <a:rPr lang="en-US">
                <a:solidFill>
                  <a:srgbClr val="FF0000"/>
                </a:solidFill>
              </a:rPr>
              <a:t>social and learning outcomes </a:t>
            </a:r>
            <a:r>
              <a:rPr lang="en-US"/>
              <a:t>while preventing problem behavior with </a:t>
            </a:r>
            <a:r>
              <a:rPr lang="en-US">
                <a:solidFill>
                  <a:srgbClr val="FF0000"/>
                </a:solidFill>
              </a:rPr>
              <a:t>all</a:t>
            </a:r>
            <a:r>
              <a:rPr lang="en-US"/>
              <a:t> students. It is a school discipline and positive school climate model. </a:t>
            </a:r>
            <a:endParaRPr/>
          </a:p>
        </p:txBody>
      </p:sp>
      <p:sp>
        <p:nvSpPr>
          <p:cNvPr id="210" name="Google Shape;210;p3"/>
          <p:cNvSpPr txBox="1">
            <a:spLocks noGrp="1"/>
          </p:cNvSpPr>
          <p:nvPr>
            <p:ph type="sldNum" idx="12"/>
          </p:nvPr>
        </p:nvSpPr>
        <p:spPr>
          <a:xfrm>
            <a:off x="7239000" y="6324600"/>
            <a:ext cx="1905000" cy="381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US"/>
              <a:t>3</a:t>
            </a:fld>
            <a:endParaRPr sz="14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a:t>Schoolwide PBIS is…</a:t>
            </a:r>
            <a:endParaRPr/>
          </a:p>
        </p:txBody>
      </p:sp>
      <p:sp>
        <p:nvSpPr>
          <p:cNvPr id="217" name="Google Shape;217;p4"/>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fontScale="92500"/>
          </a:bodyPr>
          <a:lstStyle/>
          <a:p>
            <a:pPr marL="171450" lvl="0" indent="-171450" algn="l" rtl="0">
              <a:lnSpc>
                <a:spcPct val="90000"/>
              </a:lnSpc>
              <a:spcBef>
                <a:spcPts val="0"/>
              </a:spcBef>
              <a:spcAft>
                <a:spcPts val="0"/>
              </a:spcAft>
              <a:buSzPct val="70945"/>
              <a:buChar char="•"/>
            </a:pPr>
            <a:r>
              <a:rPr lang="en-US"/>
              <a:t>A team-based process </a:t>
            </a:r>
            <a:endParaRPr/>
          </a:p>
          <a:p>
            <a:pPr marL="171450" lvl="0" indent="-171450" algn="l" rtl="0">
              <a:lnSpc>
                <a:spcPct val="90000"/>
              </a:lnSpc>
              <a:spcBef>
                <a:spcPts val="0"/>
              </a:spcBef>
              <a:spcAft>
                <a:spcPts val="0"/>
              </a:spcAft>
              <a:buSzPct val="70945"/>
              <a:buChar char="•"/>
            </a:pPr>
            <a:r>
              <a:rPr lang="en-US"/>
              <a:t>A framework</a:t>
            </a:r>
            <a:endParaRPr/>
          </a:p>
          <a:p>
            <a:pPr marL="171450" lvl="0" indent="-171450" algn="l" rtl="0">
              <a:lnSpc>
                <a:spcPct val="90000"/>
              </a:lnSpc>
              <a:spcBef>
                <a:spcPts val="750"/>
              </a:spcBef>
              <a:spcAft>
                <a:spcPts val="0"/>
              </a:spcAft>
              <a:buClr>
                <a:schemeClr val="dk1"/>
              </a:buClr>
              <a:buSzPct val="70945"/>
              <a:buChar char="•"/>
            </a:pPr>
            <a:r>
              <a:rPr lang="en-US"/>
              <a:t>Data driven</a:t>
            </a:r>
            <a:endParaRPr/>
          </a:p>
          <a:p>
            <a:pPr marL="171450" lvl="0" indent="-171450" algn="l" rtl="0">
              <a:lnSpc>
                <a:spcPct val="90000"/>
              </a:lnSpc>
              <a:spcBef>
                <a:spcPts val="750"/>
              </a:spcBef>
              <a:spcAft>
                <a:spcPts val="0"/>
              </a:spcAft>
              <a:buClr>
                <a:schemeClr val="dk1"/>
              </a:buClr>
              <a:buSzPct val="70945"/>
              <a:buChar char="•"/>
            </a:pPr>
            <a:r>
              <a:rPr lang="en-US"/>
              <a:t>Evidence-based</a:t>
            </a:r>
            <a:endParaRPr/>
          </a:p>
          <a:p>
            <a:pPr marL="171450" lvl="0" indent="-171450" algn="l" rtl="0">
              <a:lnSpc>
                <a:spcPct val="90000"/>
              </a:lnSpc>
              <a:spcBef>
                <a:spcPts val="750"/>
              </a:spcBef>
              <a:spcAft>
                <a:spcPts val="0"/>
              </a:spcAft>
              <a:buClr>
                <a:schemeClr val="dk1"/>
              </a:buClr>
              <a:buSzPct val="70945"/>
              <a:buChar char="•"/>
            </a:pPr>
            <a:r>
              <a:rPr lang="en-US"/>
              <a:t>Proactive and Preventative</a:t>
            </a:r>
            <a:endParaRPr/>
          </a:p>
          <a:p>
            <a:pPr marL="171450" lvl="0" indent="-171450" algn="l" rtl="0">
              <a:lnSpc>
                <a:spcPct val="90000"/>
              </a:lnSpc>
              <a:spcBef>
                <a:spcPts val="750"/>
              </a:spcBef>
              <a:spcAft>
                <a:spcPts val="0"/>
              </a:spcAft>
              <a:buClr>
                <a:schemeClr val="dk1"/>
              </a:buClr>
              <a:buSzPct val="70945"/>
              <a:buChar char="•"/>
            </a:pPr>
            <a:r>
              <a:rPr lang="en-US"/>
              <a:t>Universal and Targeted</a:t>
            </a:r>
            <a:endParaRPr/>
          </a:p>
          <a:p>
            <a:pPr marL="171450" lvl="0" indent="-171450" algn="l" rtl="0">
              <a:lnSpc>
                <a:spcPct val="90000"/>
              </a:lnSpc>
              <a:spcBef>
                <a:spcPts val="750"/>
              </a:spcBef>
              <a:spcAft>
                <a:spcPts val="0"/>
              </a:spcAft>
              <a:buClr>
                <a:schemeClr val="dk1"/>
              </a:buClr>
              <a:buSzPct val="70945"/>
              <a:buChar char="•"/>
            </a:pPr>
            <a:r>
              <a:rPr lang="en-US"/>
              <a:t>Best practice</a:t>
            </a:r>
            <a:endParaRPr/>
          </a:p>
        </p:txBody>
      </p:sp>
      <p:sp>
        <p:nvSpPr>
          <p:cNvPr id="218" name="Google Shape;218;p4"/>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90000"/>
              </a:lnSpc>
              <a:spcBef>
                <a:spcPts val="0"/>
              </a:spcBef>
              <a:spcAft>
                <a:spcPts val="0"/>
              </a:spcAft>
              <a:buClr>
                <a:schemeClr val="dk1"/>
              </a:buClr>
              <a:buSzPts val="2100"/>
              <a:buChar char="•"/>
            </a:pPr>
            <a:r>
              <a:rPr lang="en-US"/>
              <a:t>A culture change</a:t>
            </a:r>
            <a:endParaRPr/>
          </a:p>
          <a:p>
            <a:pPr marL="171450" lvl="0" indent="-171450" algn="l" rtl="0">
              <a:lnSpc>
                <a:spcPct val="90000"/>
              </a:lnSpc>
              <a:spcBef>
                <a:spcPts val="750"/>
              </a:spcBef>
              <a:spcAft>
                <a:spcPts val="0"/>
              </a:spcAft>
              <a:buClr>
                <a:schemeClr val="dk1"/>
              </a:buClr>
              <a:buSzPts val="2100"/>
              <a:buChar char="•"/>
            </a:pPr>
            <a:r>
              <a:rPr lang="en-US"/>
              <a:t>Staff-directed</a:t>
            </a:r>
            <a:endParaRPr/>
          </a:p>
          <a:p>
            <a:pPr marL="171450" lvl="0" indent="-171450" algn="l" rtl="0">
              <a:lnSpc>
                <a:spcPct val="90000"/>
              </a:lnSpc>
              <a:spcBef>
                <a:spcPts val="750"/>
              </a:spcBef>
              <a:spcAft>
                <a:spcPts val="0"/>
              </a:spcAft>
              <a:buClr>
                <a:schemeClr val="dk1"/>
              </a:buClr>
              <a:buSzPts val="2100"/>
              <a:buChar char="•"/>
            </a:pPr>
            <a:r>
              <a:rPr lang="en-US"/>
              <a:t>A continuum of support</a:t>
            </a:r>
            <a:endParaRPr/>
          </a:p>
          <a:p>
            <a:pPr marL="171450" lvl="0" indent="-171450" algn="l" rtl="0">
              <a:lnSpc>
                <a:spcPct val="90000"/>
              </a:lnSpc>
              <a:spcBef>
                <a:spcPts val="750"/>
              </a:spcBef>
              <a:spcAft>
                <a:spcPts val="0"/>
              </a:spcAft>
              <a:buClr>
                <a:schemeClr val="dk1"/>
              </a:buClr>
              <a:buSzPts val="2100"/>
              <a:buChar char="•"/>
            </a:pPr>
            <a:r>
              <a:rPr lang="en-US"/>
              <a:t>Creating effective learning environments by using the “science of behavior”</a:t>
            </a:r>
            <a:endParaRPr/>
          </a:p>
        </p:txBody>
      </p:sp>
      <p:sp>
        <p:nvSpPr>
          <p:cNvPr id="219" name="Google Shape;219;p4"/>
          <p:cNvSpPr txBox="1">
            <a:spLocks noGrp="1"/>
          </p:cNvSpPr>
          <p:nvPr>
            <p:ph type="sldNum" idx="12"/>
          </p:nvPr>
        </p:nvSpPr>
        <p:spPr>
          <a:xfrm>
            <a:off x="70104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US"/>
              <a:t>4</a:t>
            </a:fld>
            <a:endParaRPr sz="14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5"/>
          <p:cNvSpPr txBox="1">
            <a:spLocks noGrp="1"/>
          </p:cNvSpPr>
          <p:nvPr>
            <p:ph type="title"/>
          </p:nvPr>
        </p:nvSpPr>
        <p:spPr>
          <a:xfrm>
            <a:off x="1143000" y="533400"/>
            <a:ext cx="6934200" cy="685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i="1"/>
              <a:t>What SWPBIS IS </a:t>
            </a:r>
            <a:r>
              <a:rPr lang="en-US" b="1" i="1" u="sng"/>
              <a:t>NOT</a:t>
            </a:r>
            <a:endParaRPr/>
          </a:p>
        </p:txBody>
      </p:sp>
      <p:sp>
        <p:nvSpPr>
          <p:cNvPr id="225" name="Google Shape;225;p5"/>
          <p:cNvSpPr txBox="1">
            <a:spLocks noGrp="1"/>
          </p:cNvSpPr>
          <p:nvPr>
            <p:ph type="body" idx="1"/>
          </p:nvPr>
        </p:nvSpPr>
        <p:spPr>
          <a:xfrm>
            <a:off x="1143000" y="1676400"/>
            <a:ext cx="7162800" cy="4114800"/>
          </a:xfrm>
          <a:prstGeom prst="rect">
            <a:avLst/>
          </a:prstGeom>
          <a:noFill/>
          <a:ln>
            <a:noFill/>
          </a:ln>
        </p:spPr>
        <p:txBody>
          <a:bodyPr spcFirstLastPara="1" wrap="square" lIns="91425" tIns="45700" rIns="91425" bIns="45700" anchor="t" anchorCtr="0">
            <a:noAutofit/>
          </a:bodyPr>
          <a:lstStyle/>
          <a:p>
            <a:pPr marL="342900" lvl="0" indent="-342900" algn="l" rtl="0">
              <a:lnSpc>
                <a:spcPct val="110000"/>
              </a:lnSpc>
              <a:spcBef>
                <a:spcPts val="0"/>
              </a:spcBef>
              <a:spcAft>
                <a:spcPts val="0"/>
              </a:spcAft>
              <a:buClr>
                <a:schemeClr val="dk1"/>
              </a:buClr>
              <a:buSzPts val="2800"/>
              <a:buChar char="•"/>
            </a:pPr>
            <a:r>
              <a:rPr lang="en-US" sz="2800"/>
              <a:t>A packaged curriculum</a:t>
            </a:r>
            <a:endParaRPr/>
          </a:p>
          <a:p>
            <a:pPr marL="342900" lvl="0" indent="-342900" algn="l" rtl="0">
              <a:lnSpc>
                <a:spcPct val="110000"/>
              </a:lnSpc>
              <a:spcBef>
                <a:spcPts val="560"/>
              </a:spcBef>
              <a:spcAft>
                <a:spcPts val="0"/>
              </a:spcAft>
              <a:buClr>
                <a:schemeClr val="dk1"/>
              </a:buClr>
              <a:buSzPts val="2800"/>
              <a:buChar char="•"/>
            </a:pPr>
            <a:r>
              <a:rPr lang="en-US" sz="2800"/>
              <a:t>A quick fix</a:t>
            </a:r>
            <a:endParaRPr/>
          </a:p>
          <a:p>
            <a:pPr marL="342900" lvl="0" indent="-342900" algn="l" rtl="0">
              <a:lnSpc>
                <a:spcPct val="110000"/>
              </a:lnSpc>
              <a:spcBef>
                <a:spcPts val="560"/>
              </a:spcBef>
              <a:spcAft>
                <a:spcPts val="0"/>
              </a:spcAft>
              <a:buClr>
                <a:schemeClr val="dk1"/>
              </a:buClr>
              <a:buSzPts val="2800"/>
              <a:buChar char="•"/>
            </a:pPr>
            <a:r>
              <a:rPr lang="en-US" sz="2800"/>
              <a:t>Newest, flashiest behavior program</a:t>
            </a:r>
            <a:endParaRPr/>
          </a:p>
          <a:p>
            <a:pPr marL="342900" lvl="0" indent="-342900" algn="l" rtl="0">
              <a:lnSpc>
                <a:spcPct val="110000"/>
              </a:lnSpc>
              <a:spcBef>
                <a:spcPts val="560"/>
              </a:spcBef>
              <a:spcAft>
                <a:spcPts val="0"/>
              </a:spcAft>
              <a:buClr>
                <a:schemeClr val="dk1"/>
              </a:buClr>
              <a:buSzPts val="2800"/>
              <a:buChar char="•"/>
            </a:pPr>
            <a:r>
              <a:rPr lang="en-US" sz="2800"/>
              <a:t>Just about tangible reinforcers</a:t>
            </a:r>
            <a:endParaRPr/>
          </a:p>
          <a:p>
            <a:pPr marL="342900" lvl="0" indent="-342900" algn="l" rtl="0">
              <a:lnSpc>
                <a:spcPct val="110000"/>
              </a:lnSpc>
              <a:spcBef>
                <a:spcPts val="560"/>
              </a:spcBef>
              <a:spcAft>
                <a:spcPts val="0"/>
              </a:spcAft>
              <a:buClr>
                <a:schemeClr val="dk1"/>
              </a:buClr>
              <a:buSzPts val="2800"/>
              <a:buChar char="•"/>
            </a:pPr>
            <a:r>
              <a:rPr lang="en-US" sz="2800"/>
              <a:t>Just about discipline</a:t>
            </a:r>
            <a:endParaRPr/>
          </a:p>
          <a:p>
            <a:pPr marL="342900" lvl="0" indent="-342900" algn="l" rtl="0">
              <a:lnSpc>
                <a:spcPct val="110000"/>
              </a:lnSpc>
              <a:spcBef>
                <a:spcPts val="560"/>
              </a:spcBef>
              <a:spcAft>
                <a:spcPts val="0"/>
              </a:spcAft>
              <a:buClr>
                <a:schemeClr val="dk1"/>
              </a:buClr>
              <a:buSzPts val="2800"/>
              <a:buChar char="•"/>
            </a:pPr>
            <a:r>
              <a:rPr lang="en-US" sz="2800"/>
              <a:t>A special education program</a:t>
            </a:r>
            <a:endParaRPr/>
          </a:p>
          <a:p>
            <a:pPr marL="342900" lvl="0" indent="-342900" algn="l" rtl="0">
              <a:lnSpc>
                <a:spcPct val="110000"/>
              </a:lnSpc>
              <a:spcBef>
                <a:spcPts val="560"/>
              </a:spcBef>
              <a:spcAft>
                <a:spcPts val="0"/>
              </a:spcAft>
              <a:buClr>
                <a:schemeClr val="dk1"/>
              </a:buClr>
              <a:buSzPts val="2800"/>
              <a:buChar char="•"/>
            </a:pPr>
            <a:r>
              <a:rPr lang="en-US" sz="2800"/>
              <a:t>Just for “some” of the students</a:t>
            </a:r>
            <a:endParaRPr/>
          </a:p>
        </p:txBody>
      </p:sp>
      <p:sp>
        <p:nvSpPr>
          <p:cNvPr id="226" name="Google Shape;22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7"/>
          <p:cNvSpPr txBox="1">
            <a:spLocks noGrp="1"/>
          </p:cNvSpPr>
          <p:nvPr>
            <p:ph type="title"/>
          </p:nvPr>
        </p:nvSpPr>
        <p:spPr>
          <a:xfrm>
            <a:off x="381000" y="274637"/>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a:t>Problem Behaviors…</a:t>
            </a:r>
            <a:endParaRPr/>
          </a:p>
        </p:txBody>
      </p:sp>
      <p:sp>
        <p:nvSpPr>
          <p:cNvPr id="241" name="Google Shape;241;p7"/>
          <p:cNvSpPr txBox="1">
            <a:spLocks noGrp="1"/>
          </p:cNvSpPr>
          <p:nvPr>
            <p:ph type="body" idx="1"/>
          </p:nvPr>
        </p:nvSpPr>
        <p:spPr>
          <a:xfrm>
            <a:off x="381000" y="1600200"/>
            <a:ext cx="8458200" cy="4419600"/>
          </a:xfrm>
          <a:prstGeom prst="rect">
            <a:avLst/>
          </a:prstGeom>
          <a:noFill/>
          <a:ln>
            <a:noFill/>
          </a:ln>
        </p:spPr>
        <p:txBody>
          <a:bodyPr spcFirstLastPara="1" wrap="square" lIns="91425" tIns="45700" rIns="91425" bIns="45700" anchor="t" anchorCtr="0">
            <a:normAutofit fontScale="92500" lnSpcReduction="10000"/>
          </a:bodyPr>
          <a:lstStyle/>
          <a:p>
            <a:pPr marL="171450" lvl="0" indent="-171450" algn="ctr" rtl="0">
              <a:lnSpc>
                <a:spcPct val="90000"/>
              </a:lnSpc>
              <a:spcBef>
                <a:spcPts val="0"/>
              </a:spcBef>
              <a:spcAft>
                <a:spcPts val="0"/>
              </a:spcAft>
              <a:buClr>
                <a:schemeClr val="dk1"/>
              </a:buClr>
              <a:buSzPct val="100000"/>
              <a:buFont typeface="Century Gothic"/>
              <a:buNone/>
            </a:pPr>
            <a:r>
              <a:rPr lang="en-US">
                <a:latin typeface="Calibri"/>
                <a:ea typeface="Calibri"/>
                <a:cs typeface="Calibri"/>
                <a:sym typeface="Calibri"/>
              </a:rPr>
              <a:t>Insubordination, noncompliance, defiance, late to class, nonattendance, truancy, fighting, aggression, inappropriate language, social withdrawal, excessive crying, stealing, vandalism, property destruction, tobacco, not ready to learn, drugs, alcohol, failure to turn in homework, bullying, unsafe on bus, minor, repeated minor, unresponsive, teasing, not following directions, disrespectful of authority, contraband, not prepared, inappropriate use of school materials, weapons, harassment, unprepared to learn, parking lot violation, inappropriate use of school property, irresponsible, trespassing, disrespectful, disrupting teaching, uncooperative, violent behavior, disruptive, verbal abuse, physical abuse, dress code, etc</a:t>
            </a:r>
            <a:endParaRPr>
              <a:latin typeface="Calibri"/>
              <a:ea typeface="Calibri"/>
              <a:cs typeface="Calibri"/>
              <a:sym typeface="Calibri"/>
            </a:endParaRPr>
          </a:p>
        </p:txBody>
      </p:sp>
      <p:sp>
        <p:nvSpPr>
          <p:cNvPr id="242" name="Google Shape;242;p7"/>
          <p:cNvSpPr txBox="1">
            <a:spLocks noGrp="1"/>
          </p:cNvSpPr>
          <p:nvPr>
            <p:ph type="sldNum" idx="12"/>
          </p:nvPr>
        </p:nvSpPr>
        <p:spPr>
          <a:xfrm>
            <a:off x="7239000" y="6324600"/>
            <a:ext cx="1905000" cy="381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900"/>
              <a:buFont typeface="Calibri"/>
              <a:buNone/>
            </a:pPr>
            <a:fld id="{00000000-1234-1234-1234-123412341234}" type="slidenum">
              <a:rPr lang="en-US"/>
              <a:t>6</a:t>
            </a:fld>
            <a:endParaRPr sz="14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34938-6833-4D99-9D34-62B02851233A}"/>
              </a:ext>
            </a:extLst>
          </p:cNvPr>
          <p:cNvSpPr>
            <a:spLocks noGrp="1"/>
          </p:cNvSpPr>
          <p:nvPr>
            <p:ph type="title"/>
          </p:nvPr>
        </p:nvSpPr>
        <p:spPr/>
        <p:txBody>
          <a:bodyPr/>
          <a:lstStyle/>
          <a:p>
            <a:r>
              <a:rPr lang="en-US" dirty="0"/>
              <a:t>MTSS/PBIS Triangle Pre-Covid</a:t>
            </a:r>
          </a:p>
        </p:txBody>
      </p:sp>
      <p:pic>
        <p:nvPicPr>
          <p:cNvPr id="7" name="Content Placeholder 6">
            <a:extLst>
              <a:ext uri="{FF2B5EF4-FFF2-40B4-BE49-F238E27FC236}">
                <a16:creationId xmlns:a16="http://schemas.microsoft.com/office/drawing/2014/main" id="{3E619C2E-EA9E-4F90-8D62-390AF767639C}"/>
              </a:ext>
            </a:extLst>
          </p:cNvPr>
          <p:cNvPicPr>
            <a:picLocks noGrp="1" noChangeAspect="1"/>
          </p:cNvPicPr>
          <p:nvPr>
            <p:ph idx="1"/>
          </p:nvPr>
        </p:nvPicPr>
        <p:blipFill>
          <a:blip r:embed="rId3"/>
          <a:stretch>
            <a:fillRect/>
          </a:stretch>
        </p:blipFill>
        <p:spPr>
          <a:xfrm>
            <a:off x="2252749" y="2535116"/>
            <a:ext cx="4480560" cy="3060390"/>
          </a:xfrm>
        </p:spPr>
      </p:pic>
      <p:sp>
        <p:nvSpPr>
          <p:cNvPr id="8" name="TextBox 7">
            <a:extLst>
              <a:ext uri="{FF2B5EF4-FFF2-40B4-BE49-F238E27FC236}">
                <a16:creationId xmlns:a16="http://schemas.microsoft.com/office/drawing/2014/main" id="{CACC45DF-9514-4871-A8FB-F37DB3424A72}"/>
              </a:ext>
            </a:extLst>
          </p:cNvPr>
          <p:cNvSpPr txBox="1"/>
          <p:nvPr/>
        </p:nvSpPr>
        <p:spPr>
          <a:xfrm>
            <a:off x="7211292" y="4855672"/>
            <a:ext cx="1059872" cy="253916"/>
          </a:xfrm>
          <a:prstGeom prst="rect">
            <a:avLst/>
          </a:prstGeom>
          <a:noFill/>
        </p:spPr>
        <p:txBody>
          <a:bodyPr wrap="square" rtlCol="0">
            <a:spAutoFit/>
          </a:bodyPr>
          <a:lstStyle/>
          <a:p>
            <a:r>
              <a:rPr lang="en-US" sz="1050" dirty="0"/>
              <a:t>80-90%</a:t>
            </a:r>
          </a:p>
        </p:txBody>
      </p:sp>
      <p:sp>
        <p:nvSpPr>
          <p:cNvPr id="9" name="TextBox 8">
            <a:extLst>
              <a:ext uri="{FF2B5EF4-FFF2-40B4-BE49-F238E27FC236}">
                <a16:creationId xmlns:a16="http://schemas.microsoft.com/office/drawing/2014/main" id="{A3B6FAF4-9892-480C-A287-B4531B457C90}"/>
              </a:ext>
            </a:extLst>
          </p:cNvPr>
          <p:cNvSpPr txBox="1"/>
          <p:nvPr/>
        </p:nvSpPr>
        <p:spPr>
          <a:xfrm>
            <a:off x="7178041" y="3671108"/>
            <a:ext cx="901931" cy="253916"/>
          </a:xfrm>
          <a:prstGeom prst="rect">
            <a:avLst/>
          </a:prstGeom>
          <a:noFill/>
        </p:spPr>
        <p:txBody>
          <a:bodyPr wrap="square" rtlCol="0">
            <a:spAutoFit/>
          </a:bodyPr>
          <a:lstStyle/>
          <a:p>
            <a:r>
              <a:rPr lang="en-US" sz="1050" dirty="0"/>
              <a:t>5-15%</a:t>
            </a:r>
          </a:p>
        </p:txBody>
      </p:sp>
      <p:sp>
        <p:nvSpPr>
          <p:cNvPr id="10" name="TextBox 9">
            <a:extLst>
              <a:ext uri="{FF2B5EF4-FFF2-40B4-BE49-F238E27FC236}">
                <a16:creationId xmlns:a16="http://schemas.microsoft.com/office/drawing/2014/main" id="{94C03357-54ED-45FE-BC02-16AFC8D426FF}"/>
              </a:ext>
            </a:extLst>
          </p:cNvPr>
          <p:cNvSpPr txBox="1"/>
          <p:nvPr/>
        </p:nvSpPr>
        <p:spPr>
          <a:xfrm>
            <a:off x="7211291" y="2893868"/>
            <a:ext cx="500458" cy="253916"/>
          </a:xfrm>
          <a:prstGeom prst="rect">
            <a:avLst/>
          </a:prstGeom>
          <a:noFill/>
        </p:spPr>
        <p:txBody>
          <a:bodyPr wrap="none" rtlCol="0">
            <a:spAutoFit/>
          </a:bodyPr>
          <a:lstStyle/>
          <a:p>
            <a:r>
              <a:rPr lang="en-US" sz="1050" dirty="0"/>
              <a:t>1-5%</a:t>
            </a:r>
          </a:p>
        </p:txBody>
      </p:sp>
    </p:spTree>
    <p:extLst>
      <p:ext uri="{BB962C8B-B14F-4D97-AF65-F5344CB8AC3E}">
        <p14:creationId xmlns:p14="http://schemas.microsoft.com/office/powerpoint/2010/main" val="70482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BC5C3-833F-4DCE-92F6-D6ADAB316642}"/>
              </a:ext>
            </a:extLst>
          </p:cNvPr>
          <p:cNvSpPr>
            <a:spLocks noGrp="1"/>
          </p:cNvSpPr>
          <p:nvPr>
            <p:ph type="title"/>
          </p:nvPr>
        </p:nvSpPr>
        <p:spPr/>
        <p:txBody>
          <a:bodyPr/>
          <a:lstStyle/>
          <a:p>
            <a:r>
              <a:rPr lang="en-US" dirty="0"/>
              <a:t>Flipped Pyramid??</a:t>
            </a:r>
          </a:p>
        </p:txBody>
      </p:sp>
      <p:pic>
        <p:nvPicPr>
          <p:cNvPr id="5" name="Content Placeholder 4">
            <a:extLst>
              <a:ext uri="{FF2B5EF4-FFF2-40B4-BE49-F238E27FC236}">
                <a16:creationId xmlns:a16="http://schemas.microsoft.com/office/drawing/2014/main" id="{7F05ED75-E8D7-4ABC-895E-547A48980CFF}"/>
              </a:ext>
            </a:extLst>
          </p:cNvPr>
          <p:cNvPicPr>
            <a:picLocks noGrp="1" noChangeAspect="1"/>
          </p:cNvPicPr>
          <p:nvPr>
            <p:ph idx="1"/>
          </p:nvPr>
        </p:nvPicPr>
        <p:blipFill>
          <a:blip r:embed="rId2"/>
          <a:stretch>
            <a:fillRect/>
          </a:stretch>
        </p:blipFill>
        <p:spPr>
          <a:xfrm>
            <a:off x="1775012" y="2816074"/>
            <a:ext cx="5593976" cy="2084294"/>
          </a:xfrm>
        </p:spPr>
      </p:pic>
      <p:sp>
        <p:nvSpPr>
          <p:cNvPr id="6" name="TextBox 5">
            <a:extLst>
              <a:ext uri="{FF2B5EF4-FFF2-40B4-BE49-F238E27FC236}">
                <a16:creationId xmlns:a16="http://schemas.microsoft.com/office/drawing/2014/main" id="{457DDE94-10D2-4EF2-A5DB-7D4928CDF384}"/>
              </a:ext>
            </a:extLst>
          </p:cNvPr>
          <p:cNvSpPr txBox="1"/>
          <p:nvPr/>
        </p:nvSpPr>
        <p:spPr>
          <a:xfrm>
            <a:off x="2028306" y="5242159"/>
            <a:ext cx="4833851" cy="507831"/>
          </a:xfrm>
          <a:prstGeom prst="rect">
            <a:avLst/>
          </a:prstGeom>
          <a:noFill/>
        </p:spPr>
        <p:txBody>
          <a:bodyPr wrap="square" rtlCol="0">
            <a:spAutoFit/>
          </a:bodyPr>
          <a:lstStyle/>
          <a:p>
            <a:pPr algn="ctr"/>
            <a:r>
              <a:rPr lang="en-US" sz="1350" dirty="0">
                <a:solidFill>
                  <a:srgbClr val="0B315B"/>
                </a:solidFill>
                <a:latin typeface="ArialMT"/>
              </a:rPr>
              <a:t>Since Covid, in many of our schools, the triangle is inverted more students receive Tier 3 supports than, Tier 1 and 2.</a:t>
            </a:r>
          </a:p>
        </p:txBody>
      </p:sp>
    </p:spTree>
    <p:extLst>
      <p:ext uri="{BB962C8B-B14F-4D97-AF65-F5344CB8AC3E}">
        <p14:creationId xmlns:p14="http://schemas.microsoft.com/office/powerpoint/2010/main" val="170219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13"/>
          <p:cNvSpPr txBox="1">
            <a:spLocks noGrp="1"/>
          </p:cNvSpPr>
          <p:nvPr>
            <p:ph type="title" idx="4294967295"/>
          </p:nvPr>
        </p:nvSpPr>
        <p:spPr>
          <a:xfrm>
            <a:off x="381000" y="304800"/>
            <a:ext cx="8229600" cy="64293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i="1"/>
              <a:t>How can SWPBIS Help?</a:t>
            </a:r>
            <a:endParaRPr/>
          </a:p>
        </p:txBody>
      </p:sp>
      <p:sp>
        <p:nvSpPr>
          <p:cNvPr id="335" name="Google Shape;335;p13"/>
          <p:cNvSpPr txBox="1">
            <a:spLocks noGrp="1"/>
          </p:cNvSpPr>
          <p:nvPr>
            <p:ph type="body" idx="4294967295"/>
          </p:nvPr>
        </p:nvSpPr>
        <p:spPr>
          <a:xfrm>
            <a:off x="457200" y="1752600"/>
            <a:ext cx="9144000" cy="4724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600"/>
              <a:buNone/>
            </a:pPr>
            <a:r>
              <a:rPr lang="en-US" sz="3600"/>
              <a:t>Schools implementing SWPBIS with fidelity report:</a:t>
            </a:r>
            <a:endParaRPr/>
          </a:p>
          <a:p>
            <a:pPr marL="742950" lvl="1" indent="-285750" algn="l" rtl="0">
              <a:spcBef>
                <a:spcPts val="700"/>
              </a:spcBef>
              <a:spcAft>
                <a:spcPts val="0"/>
              </a:spcAft>
              <a:buClr>
                <a:schemeClr val="dk1"/>
              </a:buClr>
              <a:buSzPts val="3500"/>
              <a:buFont typeface="Arial"/>
              <a:buChar char="•"/>
            </a:pPr>
            <a:r>
              <a:rPr lang="en-US" sz="3500"/>
              <a:t>20-60% reductions in office discipline referrals</a:t>
            </a:r>
            <a:endParaRPr/>
          </a:p>
          <a:p>
            <a:pPr marL="742950" lvl="1" indent="-285750" algn="l" rtl="0">
              <a:spcBef>
                <a:spcPts val="700"/>
              </a:spcBef>
              <a:spcAft>
                <a:spcPts val="0"/>
              </a:spcAft>
              <a:buClr>
                <a:schemeClr val="dk1"/>
              </a:buClr>
              <a:buSzPts val="3500"/>
              <a:buFont typeface="Arial"/>
              <a:buChar char="•"/>
            </a:pPr>
            <a:r>
              <a:rPr lang="en-US" sz="3500"/>
              <a:t>Improved faculty/staff satisfaction</a:t>
            </a:r>
            <a:endParaRPr/>
          </a:p>
          <a:p>
            <a:pPr marL="742950" lvl="1" indent="-285750" algn="l" rtl="0">
              <a:spcBef>
                <a:spcPts val="700"/>
              </a:spcBef>
              <a:spcAft>
                <a:spcPts val="0"/>
              </a:spcAft>
              <a:buClr>
                <a:schemeClr val="dk1"/>
              </a:buClr>
              <a:buSzPts val="3500"/>
              <a:buFont typeface="Arial"/>
              <a:buChar char="•"/>
            </a:pPr>
            <a:r>
              <a:rPr lang="en-US" sz="3500"/>
              <a:t>Improved administrator perceptions of school safety</a:t>
            </a:r>
            <a:endParaRPr/>
          </a:p>
          <a:p>
            <a:pPr marL="742950" lvl="1" indent="-285750" algn="l" rtl="0">
              <a:spcBef>
                <a:spcPts val="800"/>
              </a:spcBef>
              <a:spcAft>
                <a:spcPts val="0"/>
              </a:spcAft>
              <a:buClr>
                <a:schemeClr val="dk1"/>
              </a:buClr>
              <a:buSzPts val="4000"/>
              <a:buFont typeface="Calibri"/>
              <a:buNone/>
            </a:pPr>
            <a:endParaRPr sz="4000"/>
          </a:p>
          <a:p>
            <a:pPr marL="342900" lvl="0" indent="-63500" algn="l" rtl="0">
              <a:spcBef>
                <a:spcPts val="880"/>
              </a:spcBef>
              <a:spcAft>
                <a:spcPts val="0"/>
              </a:spcAft>
              <a:buClr>
                <a:schemeClr val="dk1"/>
              </a:buClr>
              <a:buSzPts val="4400"/>
              <a:buNone/>
            </a:pPr>
            <a:endParaRPr sz="4400"/>
          </a:p>
        </p:txBody>
      </p:sp>
      <p:pic>
        <p:nvPicPr>
          <p:cNvPr id="336" name="Google Shape;336;p13" descr="MCj03973240000[1]"/>
          <p:cNvPicPr preferRelativeResize="0"/>
          <p:nvPr/>
        </p:nvPicPr>
        <p:blipFill rotWithShape="1">
          <a:blip r:embed="rId3">
            <a:alphaModFix/>
          </a:blip>
          <a:srcRect/>
          <a:stretch/>
        </p:blipFill>
        <p:spPr>
          <a:xfrm>
            <a:off x="7810500" y="5424488"/>
            <a:ext cx="1333500" cy="1433512"/>
          </a:xfrm>
          <a:prstGeom prst="rect">
            <a:avLst/>
          </a:prstGeom>
          <a:noFill/>
          <a:ln>
            <a:noFill/>
          </a:ln>
        </p:spPr>
      </p:pic>
      <p:sp>
        <p:nvSpPr>
          <p:cNvPr id="337" name="Google Shape;337;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1747</Words>
  <Application>Microsoft Office PowerPoint</Application>
  <PresentationFormat>On-screen Show (4:3)</PresentationFormat>
  <Paragraphs>216</Paragraphs>
  <Slides>18</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ArialMT</vt:lpstr>
      <vt:lpstr>Calibri</vt:lpstr>
      <vt:lpstr>Century Gothic</vt:lpstr>
      <vt:lpstr>Noto Sans Symbols</vt:lpstr>
      <vt:lpstr>Times New Roman</vt:lpstr>
      <vt:lpstr>Office Theme</vt:lpstr>
      <vt:lpstr>1_Office Theme</vt:lpstr>
      <vt:lpstr>PowerPoint Presentation</vt:lpstr>
      <vt:lpstr>What is PBIS? </vt:lpstr>
      <vt:lpstr>Positive Behavioral Interventions and Supports</vt:lpstr>
      <vt:lpstr>Schoolwide PBIS is…</vt:lpstr>
      <vt:lpstr>What SWPBIS IS NOT</vt:lpstr>
      <vt:lpstr>Problem Behaviors…</vt:lpstr>
      <vt:lpstr>MTSS/PBIS Triangle Pre-Covid</vt:lpstr>
      <vt:lpstr>Flipped Pyramid??</vt:lpstr>
      <vt:lpstr>How can SWPBIS Help?</vt:lpstr>
      <vt:lpstr>Strong Administrative Support</vt:lpstr>
      <vt:lpstr>Tier 1: School-wide Interventions</vt:lpstr>
      <vt:lpstr>Implementing Tier 1</vt:lpstr>
      <vt:lpstr>All Faculty and Staff are Involved </vt:lpstr>
      <vt:lpstr>PowerPoint Presentation</vt:lpstr>
      <vt:lpstr>Tier 2: Targeted Interventions</vt:lpstr>
      <vt:lpstr>Tier 3: Intensive Interventions</vt:lpstr>
      <vt:lpstr>What About Data Collection?</vt:lpstr>
      <vt:lpstr>What does a SWPBIS School  look like?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tlawson</dc:creator>
  <cp:lastModifiedBy>Missy Delmonico</cp:lastModifiedBy>
  <cp:revision>9</cp:revision>
  <cp:lastPrinted>2022-02-16T19:21:34Z</cp:lastPrinted>
  <dcterms:created xsi:type="dcterms:W3CDTF">2014-06-09T16:48:43Z</dcterms:created>
  <dcterms:modified xsi:type="dcterms:W3CDTF">2022-09-14T11:36:20Z</dcterms:modified>
</cp:coreProperties>
</file>